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7"/>
  </p:notesMasterIdLst>
  <p:sldIdLst>
    <p:sldId id="257" r:id="rId3"/>
    <p:sldId id="288" r:id="rId4"/>
    <p:sldId id="287" r:id="rId5"/>
    <p:sldId id="443" r:id="rId6"/>
    <p:sldId id="502" r:id="rId7"/>
    <p:sldId id="347" r:id="rId8"/>
    <p:sldId id="508" r:id="rId9"/>
    <p:sldId id="346" r:id="rId10"/>
    <p:sldId id="362" r:id="rId11"/>
    <p:sldId id="363" r:id="rId12"/>
    <p:sldId id="371" r:id="rId13"/>
    <p:sldId id="369" r:id="rId14"/>
    <p:sldId id="368" r:id="rId15"/>
    <p:sldId id="367" r:id="rId16"/>
    <p:sldId id="366" r:id="rId17"/>
    <p:sldId id="350" r:id="rId18"/>
    <p:sldId id="382" r:id="rId19"/>
    <p:sldId id="442" r:id="rId20"/>
    <p:sldId id="380" r:id="rId21"/>
    <p:sldId id="378" r:id="rId22"/>
    <p:sldId id="376" r:id="rId23"/>
    <p:sldId id="374" r:id="rId24"/>
    <p:sldId id="452" r:id="rId25"/>
    <p:sldId id="427" r:id="rId26"/>
    <p:sldId id="439" r:id="rId27"/>
    <p:sldId id="440" r:id="rId28"/>
    <p:sldId id="436" r:id="rId29"/>
    <p:sldId id="444" r:id="rId30"/>
    <p:sldId id="428" r:id="rId31"/>
    <p:sldId id="445" r:id="rId32"/>
    <p:sldId id="433" r:id="rId33"/>
    <p:sldId id="446" r:id="rId34"/>
    <p:sldId id="432" r:id="rId35"/>
    <p:sldId id="447" r:id="rId36"/>
    <p:sldId id="434" r:id="rId37"/>
    <p:sldId id="448" r:id="rId38"/>
    <p:sldId id="435" r:id="rId39"/>
    <p:sldId id="449" r:id="rId40"/>
    <p:sldId id="437" r:id="rId41"/>
    <p:sldId id="450" r:id="rId42"/>
    <p:sldId id="353" r:id="rId43"/>
    <p:sldId id="426" r:id="rId44"/>
    <p:sldId id="499" r:id="rId45"/>
    <p:sldId id="455" r:id="rId46"/>
    <p:sldId id="406" r:id="rId47"/>
    <p:sldId id="500" r:id="rId48"/>
    <p:sldId id="408" r:id="rId49"/>
    <p:sldId id="472" r:id="rId50"/>
    <p:sldId id="410" r:id="rId51"/>
    <p:sldId id="409" r:id="rId52"/>
    <p:sldId id="480" r:id="rId53"/>
    <p:sldId id="478" r:id="rId54"/>
    <p:sldId id="479" r:id="rId55"/>
    <p:sldId id="482" r:id="rId56"/>
    <p:sldId id="483" r:id="rId57"/>
    <p:sldId id="504" r:id="rId58"/>
    <p:sldId id="503" r:id="rId59"/>
    <p:sldId id="461" r:id="rId60"/>
    <p:sldId id="485" r:id="rId61"/>
    <p:sldId id="457" r:id="rId62"/>
    <p:sldId id="395" r:id="rId63"/>
    <p:sldId id="454" r:id="rId64"/>
    <p:sldId id="463" r:id="rId65"/>
    <p:sldId id="459" r:id="rId66"/>
    <p:sldId id="487" r:id="rId67"/>
    <p:sldId id="467" r:id="rId68"/>
    <p:sldId id="465" r:id="rId69"/>
    <p:sldId id="501" r:id="rId70"/>
    <p:sldId id="505" r:id="rId71"/>
    <p:sldId id="407" r:id="rId72"/>
    <p:sldId id="468" r:id="rId73"/>
    <p:sldId id="469" r:id="rId74"/>
    <p:sldId id="402" r:id="rId75"/>
    <p:sldId id="471" r:id="rId76"/>
    <p:sldId id="354" r:id="rId77"/>
    <p:sldId id="411" r:id="rId78"/>
    <p:sldId id="422" r:id="rId79"/>
    <p:sldId id="423" r:id="rId80"/>
    <p:sldId id="424" r:id="rId81"/>
    <p:sldId id="509" r:id="rId82"/>
    <p:sldId id="404" r:id="rId83"/>
    <p:sldId id="418" r:id="rId84"/>
    <p:sldId id="357" r:id="rId85"/>
    <p:sldId id="259" r:id="rId8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E9EDF4"/>
    <a:srgbClr val="95B3D7"/>
    <a:srgbClr val="CCCCCC"/>
    <a:srgbClr val="B9CD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5A00D8-923F-431E-8D4E-DBA6877F7581}" v="709" dt="2019-08-12T04:14:47.875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1" autoAdjust="0"/>
    <p:restoredTop sz="88161" autoAdjust="0"/>
  </p:normalViewPr>
  <p:slideViewPr>
    <p:cSldViewPr>
      <p:cViewPr varScale="1">
        <p:scale>
          <a:sx n="105" d="100"/>
          <a:sy n="105" d="100"/>
        </p:scale>
        <p:origin x="702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82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지운" userId="08e72810-45b3-441c-b40a-4ba9a665b8bb" providerId="ADAL" clId="{9F5A00D8-923F-431E-8D4E-DBA6877F7581}"/>
    <pc:docChg chg="undo custSel addSld delSld modSld">
      <pc:chgData name="김지운" userId="08e72810-45b3-441c-b40a-4ba9a665b8bb" providerId="ADAL" clId="{9F5A00D8-923F-431E-8D4E-DBA6877F7581}" dt="2019-08-12T05:45:50.668" v="9304" actId="20577"/>
      <pc:docMkLst>
        <pc:docMk/>
      </pc:docMkLst>
      <pc:sldChg chg="modSp">
        <pc:chgData name="김지운" userId="08e72810-45b3-441c-b40a-4ba9a665b8bb" providerId="ADAL" clId="{9F5A00D8-923F-431E-8D4E-DBA6877F7581}" dt="2019-08-12T05:45:50.668" v="9304" actId="20577"/>
        <pc:sldMkLst>
          <pc:docMk/>
          <pc:sldMk cId="0" sldId="257"/>
        </pc:sldMkLst>
        <pc:spChg chg="mod">
          <ac:chgData name="김지운" userId="08e72810-45b3-441c-b40a-4ba9a665b8bb" providerId="ADAL" clId="{9F5A00D8-923F-431E-8D4E-DBA6877F7581}" dt="2019-08-12T05:45:50.668" v="9304" actId="20577"/>
          <ac:spMkLst>
            <pc:docMk/>
            <pc:sldMk cId="0" sldId="257"/>
            <ac:spMk id="8" creationId="{83CC23B0-BF0C-4CFE-9EB3-CDC600750038}"/>
          </ac:spMkLst>
        </pc:spChg>
      </pc:sldChg>
      <pc:sldChg chg="modNotesTx">
        <pc:chgData name="김지운" userId="08e72810-45b3-441c-b40a-4ba9a665b8bb" providerId="ADAL" clId="{9F5A00D8-923F-431E-8D4E-DBA6877F7581}" dt="2019-08-12T00:52:33.481" v="415" actId="20577"/>
        <pc:sldMkLst>
          <pc:docMk/>
          <pc:sldMk cId="0" sldId="287"/>
        </pc:sldMkLst>
      </pc:sldChg>
      <pc:sldChg chg="modNotesTx">
        <pc:chgData name="김지운" userId="08e72810-45b3-441c-b40a-4ba9a665b8bb" providerId="ADAL" clId="{9F5A00D8-923F-431E-8D4E-DBA6877F7581}" dt="2019-08-12T00:51:47.909" v="225" actId="20577"/>
        <pc:sldMkLst>
          <pc:docMk/>
          <pc:sldMk cId="0" sldId="288"/>
        </pc:sldMkLst>
      </pc:sldChg>
      <pc:sldChg chg="modNotesTx">
        <pc:chgData name="김지운" userId="08e72810-45b3-441c-b40a-4ba9a665b8bb" providerId="ADAL" clId="{9F5A00D8-923F-431E-8D4E-DBA6877F7581}" dt="2019-08-12T02:06:13.799" v="1737" actId="20577"/>
        <pc:sldMkLst>
          <pc:docMk/>
          <pc:sldMk cId="137179014" sldId="346"/>
        </pc:sldMkLst>
      </pc:sldChg>
      <pc:sldChg chg="modNotesTx">
        <pc:chgData name="김지운" userId="08e72810-45b3-441c-b40a-4ba9a665b8bb" providerId="ADAL" clId="{9F5A00D8-923F-431E-8D4E-DBA6877F7581}" dt="2019-08-12T02:06:06.082" v="1698" actId="20577"/>
        <pc:sldMkLst>
          <pc:docMk/>
          <pc:sldMk cId="3197603405" sldId="347"/>
        </pc:sldMkLst>
      </pc:sldChg>
      <pc:sldChg chg="modNotesTx">
        <pc:chgData name="김지운" userId="08e72810-45b3-441c-b40a-4ba9a665b8bb" providerId="ADAL" clId="{9F5A00D8-923F-431E-8D4E-DBA6877F7581}" dt="2019-08-12T02:07:48.476" v="2202" actId="20577"/>
        <pc:sldMkLst>
          <pc:docMk/>
          <pc:sldMk cId="3191026626" sldId="350"/>
        </pc:sldMkLst>
      </pc:sldChg>
      <pc:sldChg chg="modNotesTx">
        <pc:chgData name="김지운" userId="08e72810-45b3-441c-b40a-4ba9a665b8bb" providerId="ADAL" clId="{9F5A00D8-923F-431E-8D4E-DBA6877F7581}" dt="2019-08-12T02:12:01.751" v="3134" actId="20577"/>
        <pc:sldMkLst>
          <pc:docMk/>
          <pc:sldMk cId="1496134465" sldId="353"/>
        </pc:sldMkLst>
      </pc:sldChg>
      <pc:sldChg chg="modNotes modNotesTx">
        <pc:chgData name="김지운" userId="08e72810-45b3-441c-b40a-4ba9a665b8bb" providerId="ADAL" clId="{9F5A00D8-923F-431E-8D4E-DBA6877F7581}" dt="2019-08-12T02:54:58.054" v="4600" actId="20577"/>
        <pc:sldMkLst>
          <pc:docMk/>
          <pc:sldMk cId="1108126204" sldId="354"/>
        </pc:sldMkLst>
      </pc:sldChg>
      <pc:sldChg chg="addSp delSp modSp del">
        <pc:chgData name="김지운" userId="08e72810-45b3-441c-b40a-4ba9a665b8bb" providerId="ADAL" clId="{9F5A00D8-923F-431E-8D4E-DBA6877F7581}" dt="2019-08-12T03:42:34.490" v="8798" actId="2696"/>
        <pc:sldMkLst>
          <pc:docMk/>
          <pc:sldMk cId="179165488" sldId="360"/>
        </pc:sldMkLst>
        <pc:graphicFrameChg chg="mod modGraphic">
          <ac:chgData name="김지운" userId="08e72810-45b3-441c-b40a-4ba9a665b8bb" providerId="ADAL" clId="{9F5A00D8-923F-431E-8D4E-DBA6877F7581}" dt="2019-08-12T02:05:20.928" v="1666" actId="20577"/>
          <ac:graphicFrameMkLst>
            <pc:docMk/>
            <pc:sldMk cId="179165488" sldId="360"/>
            <ac:graphicFrameMk id="5" creationId="{3846A0D7-B013-4696-97F7-92F68F7AFDEE}"/>
          </ac:graphicFrameMkLst>
        </pc:graphicFrameChg>
        <pc:graphicFrameChg chg="add del">
          <ac:chgData name="김지운" userId="08e72810-45b3-441c-b40a-4ba9a665b8bb" providerId="ADAL" clId="{9F5A00D8-923F-431E-8D4E-DBA6877F7581}" dt="2019-08-12T02:02:55.873" v="1613"/>
          <ac:graphicFrameMkLst>
            <pc:docMk/>
            <pc:sldMk cId="179165488" sldId="360"/>
            <ac:graphicFrameMk id="6" creationId="{F5254441-87E8-4386-8F2C-F650A9B0299B}"/>
          </ac:graphicFrameMkLst>
        </pc:graphicFrameChg>
      </pc:sldChg>
      <pc:sldChg chg="modNotesTx">
        <pc:chgData name="김지운" userId="08e72810-45b3-441c-b40a-4ba9a665b8bb" providerId="ADAL" clId="{9F5A00D8-923F-431E-8D4E-DBA6877F7581}" dt="2019-08-12T02:06:31.572" v="1847" actId="20577"/>
        <pc:sldMkLst>
          <pc:docMk/>
          <pc:sldMk cId="2582819805" sldId="362"/>
        </pc:sldMkLst>
      </pc:sldChg>
      <pc:sldChg chg="modNotesTx">
        <pc:chgData name="김지운" userId="08e72810-45b3-441c-b40a-4ba9a665b8bb" providerId="ADAL" clId="{9F5A00D8-923F-431E-8D4E-DBA6877F7581}" dt="2019-08-12T02:06:48.618" v="1920" actId="20577"/>
        <pc:sldMkLst>
          <pc:docMk/>
          <pc:sldMk cId="1417148532" sldId="363"/>
        </pc:sldMkLst>
      </pc:sldChg>
      <pc:sldChg chg="modNotesTx">
        <pc:chgData name="김지운" userId="08e72810-45b3-441c-b40a-4ba9a665b8bb" providerId="ADAL" clId="{9F5A00D8-923F-431E-8D4E-DBA6877F7581}" dt="2019-08-12T02:07:43.673" v="2195" actId="20577"/>
        <pc:sldMkLst>
          <pc:docMk/>
          <pc:sldMk cId="776330150" sldId="366"/>
        </pc:sldMkLst>
      </pc:sldChg>
      <pc:sldChg chg="modNotesTx">
        <pc:chgData name="김지운" userId="08e72810-45b3-441c-b40a-4ba9a665b8bb" providerId="ADAL" clId="{9F5A00D8-923F-431E-8D4E-DBA6877F7581}" dt="2019-08-12T02:07:30.850" v="2068" actId="20577"/>
        <pc:sldMkLst>
          <pc:docMk/>
          <pc:sldMk cId="1244067349" sldId="367"/>
        </pc:sldMkLst>
      </pc:sldChg>
      <pc:sldChg chg="modNotesTx">
        <pc:chgData name="김지운" userId="08e72810-45b3-441c-b40a-4ba9a665b8bb" providerId="ADAL" clId="{9F5A00D8-923F-431E-8D4E-DBA6877F7581}" dt="2019-08-12T02:07:26.084" v="2056" actId="20577"/>
        <pc:sldMkLst>
          <pc:docMk/>
          <pc:sldMk cId="3833540976" sldId="368"/>
        </pc:sldMkLst>
      </pc:sldChg>
      <pc:sldChg chg="modNotesTx">
        <pc:chgData name="김지운" userId="08e72810-45b3-441c-b40a-4ba9a665b8bb" providerId="ADAL" clId="{9F5A00D8-923F-431E-8D4E-DBA6877F7581}" dt="2019-08-12T02:07:21.945" v="2044" actId="20577"/>
        <pc:sldMkLst>
          <pc:docMk/>
          <pc:sldMk cId="4130867167" sldId="369"/>
        </pc:sldMkLst>
      </pc:sldChg>
      <pc:sldChg chg="modNotesTx">
        <pc:chgData name="김지운" userId="08e72810-45b3-441c-b40a-4ba9a665b8bb" providerId="ADAL" clId="{9F5A00D8-923F-431E-8D4E-DBA6877F7581}" dt="2019-08-12T02:07:15.391" v="2006" actId="20577"/>
        <pc:sldMkLst>
          <pc:docMk/>
          <pc:sldMk cId="3167143335" sldId="371"/>
        </pc:sldMkLst>
      </pc:sldChg>
      <pc:sldChg chg="modSp modNotesTx">
        <pc:chgData name="김지운" userId="08e72810-45b3-441c-b40a-4ba9a665b8bb" providerId="ADAL" clId="{9F5A00D8-923F-431E-8D4E-DBA6877F7581}" dt="2019-08-12T02:09:09.122" v="2557" actId="20577"/>
        <pc:sldMkLst>
          <pc:docMk/>
          <pc:sldMk cId="179158744" sldId="374"/>
        </pc:sldMkLst>
        <pc:graphicFrameChg chg="mod">
          <ac:chgData name="김지운" userId="08e72810-45b3-441c-b40a-4ba9a665b8bb" providerId="ADAL" clId="{9F5A00D8-923F-431E-8D4E-DBA6877F7581}" dt="2019-08-12T00:40:57.087" v="5"/>
          <ac:graphicFrameMkLst>
            <pc:docMk/>
            <pc:sldMk cId="179158744" sldId="374"/>
            <ac:graphicFrameMk id="11" creationId="{5D35BA9F-E27B-4E85-9C8D-68E7B4E0576D}"/>
          </ac:graphicFrameMkLst>
        </pc:graphicFrameChg>
      </pc:sldChg>
      <pc:sldChg chg="modNotesTx">
        <pc:chgData name="김지운" userId="08e72810-45b3-441c-b40a-4ba9a665b8bb" providerId="ADAL" clId="{9F5A00D8-923F-431E-8D4E-DBA6877F7581}" dt="2019-08-12T02:08:47.471" v="2425" actId="20577"/>
        <pc:sldMkLst>
          <pc:docMk/>
          <pc:sldMk cId="866065565" sldId="376"/>
        </pc:sldMkLst>
      </pc:sldChg>
      <pc:sldChg chg="modSp modNotesTx">
        <pc:chgData name="김지운" userId="08e72810-45b3-441c-b40a-4ba9a665b8bb" providerId="ADAL" clId="{9F5A00D8-923F-431E-8D4E-DBA6877F7581}" dt="2019-08-12T00:56:59.982" v="1524" actId="20577"/>
        <pc:sldMkLst>
          <pc:docMk/>
          <pc:sldMk cId="1746327179" sldId="382"/>
        </pc:sldMkLst>
        <pc:graphicFrameChg chg="modGraphic">
          <ac:chgData name="김지운" userId="08e72810-45b3-441c-b40a-4ba9a665b8bb" providerId="ADAL" clId="{9F5A00D8-923F-431E-8D4E-DBA6877F7581}" dt="2019-08-12T00:40:20.645" v="4" actId="242"/>
          <ac:graphicFrameMkLst>
            <pc:docMk/>
            <pc:sldMk cId="1746327179" sldId="382"/>
            <ac:graphicFrameMk id="8" creationId="{1772A930-2800-4330-BC49-7080003468DE}"/>
          </ac:graphicFrameMkLst>
        </pc:graphicFrameChg>
      </pc:sldChg>
      <pc:sldChg chg="add del setBg">
        <pc:chgData name="김지운" userId="08e72810-45b3-441c-b40a-4ba9a665b8bb" providerId="ADAL" clId="{9F5A00D8-923F-431E-8D4E-DBA6877F7581}" dt="2019-08-12T02:00:37.734" v="1560"/>
        <pc:sldMkLst>
          <pc:docMk/>
          <pc:sldMk cId="942093698" sldId="395"/>
        </pc:sldMkLst>
      </pc:sldChg>
      <pc:sldChg chg="add del setBg modNotesTx">
        <pc:chgData name="김지운" userId="08e72810-45b3-441c-b40a-4ba9a665b8bb" providerId="ADAL" clId="{9F5A00D8-923F-431E-8D4E-DBA6877F7581}" dt="2019-08-12T03:18:46.972" v="8513" actId="20577"/>
        <pc:sldMkLst>
          <pc:docMk/>
          <pc:sldMk cId="2141361561" sldId="402"/>
        </pc:sldMkLst>
      </pc:sldChg>
      <pc:sldChg chg="modSp">
        <pc:chgData name="김지운" userId="08e72810-45b3-441c-b40a-4ba9a665b8bb" providerId="ADAL" clId="{9F5A00D8-923F-431E-8D4E-DBA6877F7581}" dt="2019-08-11T09:36:21.459" v="0" actId="115"/>
        <pc:sldMkLst>
          <pc:docMk/>
          <pc:sldMk cId="606415851" sldId="404"/>
        </pc:sldMkLst>
        <pc:spChg chg="mod">
          <ac:chgData name="김지운" userId="08e72810-45b3-441c-b40a-4ba9a665b8bb" providerId="ADAL" clId="{9F5A00D8-923F-431E-8D4E-DBA6877F7581}" dt="2019-08-11T09:36:21.459" v="0" actId="115"/>
          <ac:spMkLst>
            <pc:docMk/>
            <pc:sldMk cId="606415851" sldId="404"/>
            <ac:spMk id="16" creationId="{302F8C31-E523-4CBF-89B9-801EFE84C304}"/>
          </ac:spMkLst>
        </pc:spChg>
      </pc:sldChg>
      <pc:sldChg chg="add del setBg modNotesTx">
        <pc:chgData name="김지운" userId="08e72810-45b3-441c-b40a-4ba9a665b8bb" providerId="ADAL" clId="{9F5A00D8-923F-431E-8D4E-DBA6877F7581}" dt="2019-08-12T02:15:25.997" v="3774" actId="20577"/>
        <pc:sldMkLst>
          <pc:docMk/>
          <pc:sldMk cId="3385877861" sldId="406"/>
        </pc:sldMkLst>
      </pc:sldChg>
      <pc:sldChg chg="add del setBg modNotesTx">
        <pc:chgData name="김지운" userId="08e72810-45b3-441c-b40a-4ba9a665b8bb" providerId="ADAL" clId="{9F5A00D8-923F-431E-8D4E-DBA6877F7581}" dt="2019-08-12T03:16:54.155" v="7829" actId="20577"/>
        <pc:sldMkLst>
          <pc:docMk/>
          <pc:sldMk cId="4138120710" sldId="407"/>
        </pc:sldMkLst>
      </pc:sldChg>
      <pc:sldChg chg="modSp add del setBg modNotesTx">
        <pc:chgData name="김지운" userId="08e72810-45b3-441c-b40a-4ba9a665b8bb" providerId="ADAL" clId="{9F5A00D8-923F-431E-8D4E-DBA6877F7581}" dt="2019-08-12T02:18:17.359" v="4192" actId="20577"/>
        <pc:sldMkLst>
          <pc:docMk/>
          <pc:sldMk cId="2220292389" sldId="408"/>
        </pc:sldMkLst>
        <pc:spChg chg="mod">
          <ac:chgData name="김지운" userId="08e72810-45b3-441c-b40a-4ba9a665b8bb" providerId="ADAL" clId="{9F5A00D8-923F-431E-8D4E-DBA6877F7581}" dt="2019-08-12T02:18:01.142" v="4075"/>
          <ac:spMkLst>
            <pc:docMk/>
            <pc:sldMk cId="2220292389" sldId="408"/>
            <ac:spMk id="31" creationId="{6CBEC270-254E-47E9-B87F-CAB0DB60D46C}"/>
          </ac:spMkLst>
        </pc:spChg>
      </pc:sldChg>
      <pc:sldChg chg="add del setBg modNotesTx">
        <pc:chgData name="김지운" userId="08e72810-45b3-441c-b40a-4ba9a665b8bb" providerId="ADAL" clId="{9F5A00D8-923F-431E-8D4E-DBA6877F7581}" dt="2019-08-12T02:19:46.491" v="4596" actId="20577"/>
        <pc:sldMkLst>
          <pc:docMk/>
          <pc:sldMk cId="1788981770" sldId="409"/>
        </pc:sldMkLst>
      </pc:sldChg>
      <pc:sldChg chg="add del setBg modNotesTx">
        <pc:chgData name="김지운" userId="08e72810-45b3-441c-b40a-4ba9a665b8bb" providerId="ADAL" clId="{9F5A00D8-923F-431E-8D4E-DBA6877F7581}" dt="2019-08-12T02:19:27.915" v="4469" actId="20577"/>
        <pc:sldMkLst>
          <pc:docMk/>
          <pc:sldMk cId="3465434753" sldId="410"/>
        </pc:sldMkLst>
      </pc:sldChg>
      <pc:sldChg chg="modNotesTx">
        <pc:chgData name="김지운" userId="08e72810-45b3-441c-b40a-4ba9a665b8bb" providerId="ADAL" clId="{9F5A00D8-923F-431E-8D4E-DBA6877F7581}" dt="2019-08-12T03:43:51.239" v="8885" actId="20577"/>
        <pc:sldMkLst>
          <pc:docMk/>
          <pc:sldMk cId="3641350348" sldId="411"/>
        </pc:sldMkLst>
      </pc:sldChg>
      <pc:sldChg chg="modSp">
        <pc:chgData name="김지운" userId="08e72810-45b3-441c-b40a-4ba9a665b8bb" providerId="ADAL" clId="{9F5A00D8-923F-431E-8D4E-DBA6877F7581}" dt="2019-08-12T03:46:29.937" v="9145" actId="20577"/>
        <pc:sldMkLst>
          <pc:docMk/>
          <pc:sldMk cId="3046812175" sldId="422"/>
        </pc:sldMkLst>
        <pc:spChg chg="mod">
          <ac:chgData name="김지운" userId="08e72810-45b3-441c-b40a-4ba9a665b8bb" providerId="ADAL" clId="{9F5A00D8-923F-431E-8D4E-DBA6877F7581}" dt="2019-08-12T03:46:29.937" v="9145" actId="20577"/>
          <ac:spMkLst>
            <pc:docMk/>
            <pc:sldMk cId="3046812175" sldId="422"/>
            <ac:spMk id="23" creationId="{BFBC1618-8E4E-4C32-AF1E-D4FBB48509B2}"/>
          </ac:spMkLst>
        </pc:spChg>
      </pc:sldChg>
      <pc:sldChg chg="add del setBg modNotesTx">
        <pc:chgData name="김지운" userId="08e72810-45b3-441c-b40a-4ba9a665b8bb" providerId="ADAL" clId="{9F5A00D8-923F-431E-8D4E-DBA6877F7581}" dt="2019-08-12T02:12:15.528" v="3173" actId="20577"/>
        <pc:sldMkLst>
          <pc:docMk/>
          <pc:sldMk cId="3366899192" sldId="426"/>
        </pc:sldMkLst>
      </pc:sldChg>
      <pc:sldChg chg="modNotesTx">
        <pc:chgData name="김지운" userId="08e72810-45b3-441c-b40a-4ba9a665b8bb" providerId="ADAL" clId="{9F5A00D8-923F-431E-8D4E-DBA6877F7581}" dt="2019-08-12T02:09:26.493" v="2670" actId="20577"/>
        <pc:sldMkLst>
          <pc:docMk/>
          <pc:sldMk cId="3619448284" sldId="427"/>
        </pc:sldMkLst>
      </pc:sldChg>
      <pc:sldChg chg="modNotesTx">
        <pc:chgData name="김지운" userId="08e72810-45b3-441c-b40a-4ba9a665b8bb" providerId="ADAL" clId="{9F5A00D8-923F-431E-8D4E-DBA6877F7581}" dt="2019-08-12T02:10:02.705" v="2869" actId="20577"/>
        <pc:sldMkLst>
          <pc:docMk/>
          <pc:sldMk cId="4139854843" sldId="428"/>
        </pc:sldMkLst>
      </pc:sldChg>
      <pc:sldChg chg="modNotesTx">
        <pc:chgData name="김지운" userId="08e72810-45b3-441c-b40a-4ba9a665b8bb" providerId="ADAL" clId="{9F5A00D8-923F-431E-8D4E-DBA6877F7581}" dt="2019-08-12T02:10:25.585" v="2899" actId="20577"/>
        <pc:sldMkLst>
          <pc:docMk/>
          <pc:sldMk cId="4140895632" sldId="432"/>
        </pc:sldMkLst>
      </pc:sldChg>
      <pc:sldChg chg="modNotesTx">
        <pc:chgData name="김지운" userId="08e72810-45b3-441c-b40a-4ba9a665b8bb" providerId="ADAL" clId="{9F5A00D8-923F-431E-8D4E-DBA6877F7581}" dt="2019-08-12T02:10:17.190" v="2891" actId="20577"/>
        <pc:sldMkLst>
          <pc:docMk/>
          <pc:sldMk cId="3762933403" sldId="433"/>
        </pc:sldMkLst>
      </pc:sldChg>
      <pc:sldChg chg="modNotesTx">
        <pc:chgData name="김지운" userId="08e72810-45b3-441c-b40a-4ba9a665b8bb" providerId="ADAL" clId="{9F5A00D8-923F-431E-8D4E-DBA6877F7581}" dt="2019-08-12T02:10:31.838" v="2909" actId="20577"/>
        <pc:sldMkLst>
          <pc:docMk/>
          <pc:sldMk cId="3628384790" sldId="434"/>
        </pc:sldMkLst>
      </pc:sldChg>
      <pc:sldChg chg="modNotesTx">
        <pc:chgData name="김지운" userId="08e72810-45b3-441c-b40a-4ba9a665b8bb" providerId="ADAL" clId="{9F5A00D8-923F-431E-8D4E-DBA6877F7581}" dt="2019-08-12T02:10:38.932" v="2925" actId="20577"/>
        <pc:sldMkLst>
          <pc:docMk/>
          <pc:sldMk cId="1859953111" sldId="435"/>
        </pc:sldMkLst>
      </pc:sldChg>
      <pc:sldChg chg="modNotesTx">
        <pc:chgData name="김지운" userId="08e72810-45b3-441c-b40a-4ba9a665b8bb" providerId="ADAL" clId="{9F5A00D8-923F-431E-8D4E-DBA6877F7581}" dt="2019-08-12T02:09:55.948" v="2856" actId="20577"/>
        <pc:sldMkLst>
          <pc:docMk/>
          <pc:sldMk cId="368234887" sldId="436"/>
        </pc:sldMkLst>
      </pc:sldChg>
      <pc:sldChg chg="modNotesTx">
        <pc:chgData name="김지운" userId="08e72810-45b3-441c-b40a-4ba9a665b8bb" providerId="ADAL" clId="{9F5A00D8-923F-431E-8D4E-DBA6877F7581}" dt="2019-08-12T02:11:07.256" v="3013" actId="20577"/>
        <pc:sldMkLst>
          <pc:docMk/>
          <pc:sldMk cId="3225810482" sldId="437"/>
        </pc:sldMkLst>
      </pc:sldChg>
      <pc:sldChg chg="modNotesTx">
        <pc:chgData name="김지운" userId="08e72810-45b3-441c-b40a-4ba9a665b8bb" providerId="ADAL" clId="{9F5A00D8-923F-431E-8D4E-DBA6877F7581}" dt="2019-08-12T02:09:40.445" v="2792" actId="20577"/>
        <pc:sldMkLst>
          <pc:docMk/>
          <pc:sldMk cId="3669633307" sldId="439"/>
        </pc:sldMkLst>
      </pc:sldChg>
      <pc:sldChg chg="modNotesTx">
        <pc:chgData name="김지운" userId="08e72810-45b3-441c-b40a-4ba9a665b8bb" providerId="ADAL" clId="{9F5A00D8-923F-431E-8D4E-DBA6877F7581}" dt="2019-08-12T02:09:50.002" v="2842" actId="20577"/>
        <pc:sldMkLst>
          <pc:docMk/>
          <pc:sldMk cId="1767247596" sldId="440"/>
        </pc:sldMkLst>
      </pc:sldChg>
      <pc:sldChg chg="modNotesTx">
        <pc:chgData name="김지운" userId="08e72810-45b3-441c-b40a-4ba9a665b8bb" providerId="ADAL" clId="{9F5A00D8-923F-431E-8D4E-DBA6877F7581}" dt="2019-08-12T02:08:07.114" v="2336" actId="20577"/>
        <pc:sldMkLst>
          <pc:docMk/>
          <pc:sldMk cId="2158296950" sldId="442"/>
        </pc:sldMkLst>
      </pc:sldChg>
      <pc:sldChg chg="modNotesTx">
        <pc:chgData name="김지운" userId="08e72810-45b3-441c-b40a-4ba9a665b8bb" providerId="ADAL" clId="{9F5A00D8-923F-431E-8D4E-DBA6877F7581}" dt="2019-08-12T00:53:36.424" v="737" actId="20577"/>
        <pc:sldMkLst>
          <pc:docMk/>
          <pc:sldMk cId="1084996380" sldId="443"/>
        </pc:sldMkLst>
      </pc:sldChg>
      <pc:sldChg chg="modNotesTx">
        <pc:chgData name="김지운" userId="08e72810-45b3-441c-b40a-4ba9a665b8bb" providerId="ADAL" clId="{9F5A00D8-923F-431E-8D4E-DBA6877F7581}" dt="2019-08-12T02:10:49.596" v="2940" actId="20577"/>
        <pc:sldMkLst>
          <pc:docMk/>
          <pc:sldMk cId="86273212" sldId="449"/>
        </pc:sldMkLst>
      </pc:sldChg>
      <pc:sldChg chg="modSp modNotesTx">
        <pc:chgData name="김지운" userId="08e72810-45b3-441c-b40a-4ba9a665b8bb" providerId="ADAL" clId="{9F5A00D8-923F-431E-8D4E-DBA6877F7581}" dt="2019-08-12T02:09:20.982" v="2635" actId="20577"/>
        <pc:sldMkLst>
          <pc:docMk/>
          <pc:sldMk cId="531601776" sldId="452"/>
        </pc:sldMkLst>
        <pc:graphicFrameChg chg="mod">
          <ac:chgData name="김지운" userId="08e72810-45b3-441c-b40a-4ba9a665b8bb" providerId="ADAL" clId="{9F5A00D8-923F-431E-8D4E-DBA6877F7581}" dt="2019-08-12T00:41:00.107" v="6"/>
          <ac:graphicFrameMkLst>
            <pc:docMk/>
            <pc:sldMk cId="531601776" sldId="452"/>
            <ac:graphicFrameMk id="11" creationId="{5D35BA9F-E27B-4E85-9C8D-68E7B4E0576D}"/>
          </ac:graphicFrameMkLst>
        </pc:graphicFrameChg>
      </pc:sldChg>
      <pc:sldChg chg="add del setBg">
        <pc:chgData name="김지운" userId="08e72810-45b3-441c-b40a-4ba9a665b8bb" providerId="ADAL" clId="{9F5A00D8-923F-431E-8D4E-DBA6877F7581}" dt="2019-08-12T02:00:37.734" v="1560"/>
        <pc:sldMkLst>
          <pc:docMk/>
          <pc:sldMk cId="466269055" sldId="454"/>
        </pc:sldMkLst>
      </pc:sldChg>
      <pc:sldChg chg="modSp add del setBg modNotesTx">
        <pc:chgData name="김지운" userId="08e72810-45b3-441c-b40a-4ba9a665b8bb" providerId="ADAL" clId="{9F5A00D8-923F-431E-8D4E-DBA6877F7581}" dt="2019-08-12T02:14:59.020" v="3709" actId="20577"/>
        <pc:sldMkLst>
          <pc:docMk/>
          <pc:sldMk cId="1018728775" sldId="455"/>
        </pc:sldMkLst>
        <pc:spChg chg="mod">
          <ac:chgData name="김지운" userId="08e72810-45b3-441c-b40a-4ba9a665b8bb" providerId="ADAL" clId="{9F5A00D8-923F-431E-8D4E-DBA6877F7581}" dt="2019-08-12T02:14:19.787" v="3604" actId="20577"/>
          <ac:spMkLst>
            <pc:docMk/>
            <pc:sldMk cId="1018728775" sldId="455"/>
            <ac:spMk id="45" creationId="{E045C4A3-F5BC-4D6B-BF37-DB8FF8F9EEC4}"/>
          </ac:spMkLst>
        </pc:spChg>
        <pc:spChg chg="mod">
          <ac:chgData name="김지운" userId="08e72810-45b3-441c-b40a-4ba9a665b8bb" providerId="ADAL" clId="{9F5A00D8-923F-431E-8D4E-DBA6877F7581}" dt="2019-08-12T02:14:17.058" v="3603" actId="20577"/>
          <ac:spMkLst>
            <pc:docMk/>
            <pc:sldMk cId="1018728775" sldId="455"/>
            <ac:spMk id="46" creationId="{485401F1-E32B-4BEA-84F5-59797A1708E5}"/>
          </ac:spMkLst>
        </pc:spChg>
        <pc:spChg chg="mod">
          <ac:chgData name="김지운" userId="08e72810-45b3-441c-b40a-4ba9a665b8bb" providerId="ADAL" clId="{9F5A00D8-923F-431E-8D4E-DBA6877F7581}" dt="2019-08-12T02:14:59.020" v="3709" actId="20577"/>
          <ac:spMkLst>
            <pc:docMk/>
            <pc:sldMk cId="1018728775" sldId="455"/>
            <ac:spMk id="47" creationId="{5D34F545-30CA-45C5-9C0C-A6FCBAB2CDFF}"/>
          </ac:spMkLst>
        </pc:spChg>
      </pc:sldChg>
      <pc:sldChg chg="add del setBg">
        <pc:chgData name="김지운" userId="08e72810-45b3-441c-b40a-4ba9a665b8bb" providerId="ADAL" clId="{9F5A00D8-923F-431E-8D4E-DBA6877F7581}" dt="2019-08-12T02:00:37.734" v="1560"/>
        <pc:sldMkLst>
          <pc:docMk/>
          <pc:sldMk cId="3886341282" sldId="457"/>
        </pc:sldMkLst>
      </pc:sldChg>
      <pc:sldChg chg="add del setBg">
        <pc:chgData name="김지운" userId="08e72810-45b3-441c-b40a-4ba9a665b8bb" providerId="ADAL" clId="{9F5A00D8-923F-431E-8D4E-DBA6877F7581}" dt="2019-08-12T02:00:37.734" v="1560"/>
        <pc:sldMkLst>
          <pc:docMk/>
          <pc:sldMk cId="1640380857" sldId="459"/>
        </pc:sldMkLst>
      </pc:sldChg>
      <pc:sldChg chg="add del setBg modNotesTx">
        <pc:chgData name="김지운" userId="08e72810-45b3-441c-b40a-4ba9a665b8bb" providerId="ADAL" clId="{9F5A00D8-923F-431E-8D4E-DBA6877F7581}" dt="2019-08-12T03:14:08.907" v="6945" actId="20577"/>
        <pc:sldMkLst>
          <pc:docMk/>
          <pc:sldMk cId="3574695606" sldId="461"/>
        </pc:sldMkLst>
      </pc:sldChg>
      <pc:sldChg chg="add del setBg">
        <pc:chgData name="김지운" userId="08e72810-45b3-441c-b40a-4ba9a665b8bb" providerId="ADAL" clId="{9F5A00D8-923F-431E-8D4E-DBA6877F7581}" dt="2019-08-12T02:00:37.734" v="1560"/>
        <pc:sldMkLst>
          <pc:docMk/>
          <pc:sldMk cId="1002996001" sldId="463"/>
        </pc:sldMkLst>
      </pc:sldChg>
      <pc:sldChg chg="add del setBg">
        <pc:chgData name="김지운" userId="08e72810-45b3-441c-b40a-4ba9a665b8bb" providerId="ADAL" clId="{9F5A00D8-923F-431E-8D4E-DBA6877F7581}" dt="2019-08-12T02:00:37.734" v="1560"/>
        <pc:sldMkLst>
          <pc:docMk/>
          <pc:sldMk cId="1459770782" sldId="465"/>
        </pc:sldMkLst>
      </pc:sldChg>
      <pc:sldChg chg="add del setBg">
        <pc:chgData name="김지운" userId="08e72810-45b3-441c-b40a-4ba9a665b8bb" providerId="ADAL" clId="{9F5A00D8-923F-431E-8D4E-DBA6877F7581}" dt="2019-08-12T02:00:37.734" v="1560"/>
        <pc:sldMkLst>
          <pc:docMk/>
          <pc:sldMk cId="4102936163" sldId="467"/>
        </pc:sldMkLst>
      </pc:sldChg>
      <pc:sldChg chg="add del setBg modNotesTx">
        <pc:chgData name="김지운" userId="08e72810-45b3-441c-b40a-4ba9a665b8bb" providerId="ADAL" clId="{9F5A00D8-923F-431E-8D4E-DBA6877F7581}" dt="2019-08-12T03:17:37.693" v="8088" actId="20577"/>
        <pc:sldMkLst>
          <pc:docMk/>
          <pc:sldMk cId="3995785204" sldId="468"/>
        </pc:sldMkLst>
      </pc:sldChg>
      <pc:sldChg chg="add del setBg modNotesTx">
        <pc:chgData name="김지운" userId="08e72810-45b3-441c-b40a-4ba9a665b8bb" providerId="ADAL" clId="{9F5A00D8-923F-431E-8D4E-DBA6877F7581}" dt="2019-08-12T03:17:57.920" v="8259" actId="20577"/>
        <pc:sldMkLst>
          <pc:docMk/>
          <pc:sldMk cId="3880364929" sldId="469"/>
        </pc:sldMkLst>
      </pc:sldChg>
      <pc:sldChg chg="add del setBg modNotesTx">
        <pc:chgData name="김지운" userId="08e72810-45b3-441c-b40a-4ba9a665b8bb" providerId="ADAL" clId="{9F5A00D8-923F-431E-8D4E-DBA6877F7581}" dt="2019-08-12T03:19:34.403" v="8760" actId="20577"/>
        <pc:sldMkLst>
          <pc:docMk/>
          <pc:sldMk cId="3826984649" sldId="471"/>
        </pc:sldMkLst>
      </pc:sldChg>
      <pc:sldChg chg="add del setBg modNotesTx">
        <pc:chgData name="김지운" userId="08e72810-45b3-441c-b40a-4ba9a665b8bb" providerId="ADAL" clId="{9F5A00D8-923F-431E-8D4E-DBA6877F7581}" dt="2019-08-12T02:19:12.540" v="4339" actId="20577"/>
        <pc:sldMkLst>
          <pc:docMk/>
          <pc:sldMk cId="3784075491" sldId="472"/>
        </pc:sldMkLst>
      </pc:sldChg>
      <pc:sldChg chg="add del setBg modNotesTx">
        <pc:chgData name="김지운" userId="08e72810-45b3-441c-b40a-4ba9a665b8bb" providerId="ADAL" clId="{9F5A00D8-923F-431E-8D4E-DBA6877F7581}" dt="2019-08-12T03:07:46.773" v="5264" actId="20577"/>
        <pc:sldMkLst>
          <pc:docMk/>
          <pc:sldMk cId="398869475" sldId="478"/>
        </pc:sldMkLst>
      </pc:sldChg>
      <pc:sldChg chg="add del setBg modNotesTx">
        <pc:chgData name="김지운" userId="08e72810-45b3-441c-b40a-4ba9a665b8bb" providerId="ADAL" clId="{9F5A00D8-923F-431E-8D4E-DBA6877F7581}" dt="2019-08-12T03:08:20.754" v="5418" actId="20577"/>
        <pc:sldMkLst>
          <pc:docMk/>
          <pc:sldMk cId="2643280166" sldId="479"/>
        </pc:sldMkLst>
      </pc:sldChg>
      <pc:sldChg chg="add del setBg modNotesTx">
        <pc:chgData name="김지운" userId="08e72810-45b3-441c-b40a-4ba9a665b8bb" providerId="ADAL" clId="{9F5A00D8-923F-431E-8D4E-DBA6877F7581}" dt="2019-08-12T03:06:46.654" v="4978" actId="20577"/>
        <pc:sldMkLst>
          <pc:docMk/>
          <pc:sldMk cId="2672683093" sldId="480"/>
        </pc:sldMkLst>
      </pc:sldChg>
      <pc:sldChg chg="add del setBg modNotesTx">
        <pc:chgData name="김지운" userId="08e72810-45b3-441c-b40a-4ba9a665b8bb" providerId="ADAL" clId="{9F5A00D8-923F-431E-8D4E-DBA6877F7581}" dt="2019-08-12T03:09:51.695" v="5709" actId="20577"/>
        <pc:sldMkLst>
          <pc:docMk/>
          <pc:sldMk cId="313031405" sldId="482"/>
        </pc:sldMkLst>
      </pc:sldChg>
      <pc:sldChg chg="add del setBg modNotesTx">
        <pc:chgData name="김지운" userId="08e72810-45b3-441c-b40a-4ba9a665b8bb" providerId="ADAL" clId="{9F5A00D8-923F-431E-8D4E-DBA6877F7581}" dt="2019-08-12T03:10:55.535" v="6132" actId="20577"/>
        <pc:sldMkLst>
          <pc:docMk/>
          <pc:sldMk cId="3571198339" sldId="483"/>
        </pc:sldMkLst>
      </pc:sldChg>
      <pc:sldChg chg="add del setBg modNotesTx">
        <pc:chgData name="김지운" userId="08e72810-45b3-441c-b40a-4ba9a665b8bb" providerId="ADAL" clId="{9F5A00D8-923F-431E-8D4E-DBA6877F7581}" dt="2019-08-12T03:15:32.449" v="7467" actId="20577"/>
        <pc:sldMkLst>
          <pc:docMk/>
          <pc:sldMk cId="1838395770" sldId="485"/>
        </pc:sldMkLst>
      </pc:sldChg>
      <pc:sldChg chg="add del setBg">
        <pc:chgData name="김지운" userId="08e72810-45b3-441c-b40a-4ba9a665b8bb" providerId="ADAL" clId="{9F5A00D8-923F-431E-8D4E-DBA6877F7581}" dt="2019-08-12T02:00:37.734" v="1560"/>
        <pc:sldMkLst>
          <pc:docMk/>
          <pc:sldMk cId="1384315773" sldId="487"/>
        </pc:sldMkLst>
      </pc:sldChg>
      <pc:sldChg chg="add del setBg modNotesTx">
        <pc:chgData name="김지운" userId="08e72810-45b3-441c-b40a-4ba9a665b8bb" providerId="ADAL" clId="{9F5A00D8-923F-431E-8D4E-DBA6877F7581}" dt="2019-08-12T04:14:47.877" v="9292" actId="20577"/>
        <pc:sldMkLst>
          <pc:docMk/>
          <pc:sldMk cId="3563749438" sldId="499"/>
        </pc:sldMkLst>
      </pc:sldChg>
      <pc:sldChg chg="add del setBg modNotesTx">
        <pc:chgData name="김지운" userId="08e72810-45b3-441c-b40a-4ba9a665b8bb" providerId="ADAL" clId="{9F5A00D8-923F-431E-8D4E-DBA6877F7581}" dt="2019-08-12T02:17:44.961" v="3992" actId="20577"/>
        <pc:sldMkLst>
          <pc:docMk/>
          <pc:sldMk cId="3406235401" sldId="500"/>
        </pc:sldMkLst>
      </pc:sldChg>
      <pc:sldChg chg="modSp add del setBg modNotesTx">
        <pc:chgData name="김지운" userId="08e72810-45b3-441c-b40a-4ba9a665b8bb" providerId="ADAL" clId="{9F5A00D8-923F-431E-8D4E-DBA6877F7581}" dt="2019-08-12T03:16:00.167" v="7512" actId="20577"/>
        <pc:sldMkLst>
          <pc:docMk/>
          <pc:sldMk cId="614517811" sldId="501"/>
        </pc:sldMkLst>
        <pc:spChg chg="mod">
          <ac:chgData name="김지운" userId="08e72810-45b3-441c-b40a-4ba9a665b8bb" providerId="ADAL" clId="{9F5A00D8-923F-431E-8D4E-DBA6877F7581}" dt="2019-08-12T00:52:49.158" v="416" actId="20577"/>
          <ac:spMkLst>
            <pc:docMk/>
            <pc:sldMk cId="614517811" sldId="501"/>
            <ac:spMk id="41" creationId="{4560F5AF-3FBC-46E4-975D-24B8BFB374CF}"/>
          </ac:spMkLst>
        </pc:spChg>
        <pc:spChg chg="mod">
          <ac:chgData name="김지운" userId="08e72810-45b3-441c-b40a-4ba9a665b8bb" providerId="ADAL" clId="{9F5A00D8-923F-431E-8D4E-DBA6877F7581}" dt="2019-08-12T00:52:50.925" v="417" actId="20577"/>
          <ac:spMkLst>
            <pc:docMk/>
            <pc:sldMk cId="614517811" sldId="501"/>
            <ac:spMk id="62" creationId="{6729496B-8AA3-455C-A89E-029DF0280737}"/>
          </ac:spMkLst>
        </pc:spChg>
        <pc:spChg chg="mod">
          <ac:chgData name="김지운" userId="08e72810-45b3-441c-b40a-4ba9a665b8bb" providerId="ADAL" clId="{9F5A00D8-923F-431E-8D4E-DBA6877F7581}" dt="2019-08-12T00:52:52.961" v="418" actId="20577"/>
          <ac:spMkLst>
            <pc:docMk/>
            <pc:sldMk cId="614517811" sldId="501"/>
            <ac:spMk id="65" creationId="{A87B3E24-E463-48D1-994D-6D065D304F6E}"/>
          </ac:spMkLst>
        </pc:spChg>
      </pc:sldChg>
      <pc:sldChg chg="modNotesTx">
        <pc:chgData name="김지운" userId="08e72810-45b3-441c-b40a-4ba9a665b8bb" providerId="ADAL" clId="{9F5A00D8-923F-431E-8D4E-DBA6877F7581}" dt="2019-08-12T00:55:20.421" v="1272" actId="20577"/>
        <pc:sldMkLst>
          <pc:docMk/>
          <pc:sldMk cId="3247916774" sldId="502"/>
        </pc:sldMkLst>
      </pc:sldChg>
      <pc:sldChg chg="add del setBg modNotesTx">
        <pc:chgData name="김지운" userId="08e72810-45b3-441c-b40a-4ba9a665b8bb" providerId="ADAL" clId="{9F5A00D8-923F-431E-8D4E-DBA6877F7581}" dt="2019-08-12T03:12:49.638" v="6636" actId="20577"/>
        <pc:sldMkLst>
          <pc:docMk/>
          <pc:sldMk cId="1228360986" sldId="503"/>
        </pc:sldMkLst>
      </pc:sldChg>
      <pc:sldChg chg="add del setBg modNotesTx">
        <pc:chgData name="김지운" userId="08e72810-45b3-441c-b40a-4ba9a665b8bb" providerId="ADAL" clId="{9F5A00D8-923F-431E-8D4E-DBA6877F7581}" dt="2019-08-12T03:13:19.859" v="6754" actId="20577"/>
        <pc:sldMkLst>
          <pc:docMk/>
          <pc:sldMk cId="3875063110" sldId="504"/>
        </pc:sldMkLst>
      </pc:sldChg>
      <pc:sldChg chg="add del setBg modNotesTx">
        <pc:chgData name="김지운" userId="08e72810-45b3-441c-b40a-4ba9a665b8bb" providerId="ADAL" clId="{9F5A00D8-923F-431E-8D4E-DBA6877F7581}" dt="2019-08-12T03:16:40.726" v="7731" actId="20577"/>
        <pc:sldMkLst>
          <pc:docMk/>
          <pc:sldMk cId="893933429" sldId="505"/>
        </pc:sldMkLst>
      </pc:sldChg>
      <pc:sldChg chg="modSp add del">
        <pc:chgData name="김지운" userId="08e72810-45b3-441c-b40a-4ba9a665b8bb" providerId="ADAL" clId="{9F5A00D8-923F-431E-8D4E-DBA6877F7581}" dt="2019-08-12T03:42:35.293" v="8799" actId="2696"/>
        <pc:sldMkLst>
          <pc:docMk/>
          <pc:sldMk cId="1961403183" sldId="506"/>
        </pc:sldMkLst>
        <pc:graphicFrameChg chg="mod modGraphic">
          <ac:chgData name="김지운" userId="08e72810-45b3-441c-b40a-4ba9a665b8bb" providerId="ADAL" clId="{9F5A00D8-923F-431E-8D4E-DBA6877F7581}" dt="2019-08-12T02:04:27.105" v="1662"/>
          <ac:graphicFrameMkLst>
            <pc:docMk/>
            <pc:sldMk cId="1961403183" sldId="506"/>
            <ac:graphicFrameMk id="11" creationId="{52A0DE6B-DB75-487C-80FD-365352EF06C2}"/>
          </ac:graphicFrameMkLst>
        </pc:graphicFrameChg>
      </pc:sldChg>
      <pc:sldChg chg="add del">
        <pc:chgData name="김지운" userId="08e72810-45b3-441c-b40a-4ba9a665b8bb" providerId="ADAL" clId="{9F5A00D8-923F-431E-8D4E-DBA6877F7581}" dt="2019-08-12T03:42:32.095" v="8797" actId="2696"/>
        <pc:sldMkLst>
          <pc:docMk/>
          <pc:sldMk cId="917158155" sldId="507"/>
        </pc:sldMkLst>
      </pc:sldChg>
      <pc:sldChg chg="modSp add">
        <pc:chgData name="김지운" userId="08e72810-45b3-441c-b40a-4ba9a665b8bb" providerId="ADAL" clId="{9F5A00D8-923F-431E-8D4E-DBA6877F7581}" dt="2019-08-12T03:42:16.535" v="8796" actId="2161"/>
        <pc:sldMkLst>
          <pc:docMk/>
          <pc:sldMk cId="4071158009" sldId="508"/>
        </pc:sldMkLst>
        <pc:spChg chg="mod">
          <ac:chgData name="김지운" userId="08e72810-45b3-441c-b40a-4ba9a665b8bb" providerId="ADAL" clId="{9F5A00D8-923F-431E-8D4E-DBA6877F7581}" dt="2019-08-12T03:42:15.968" v="8795" actId="1035"/>
          <ac:spMkLst>
            <pc:docMk/>
            <pc:sldMk cId="4071158009" sldId="508"/>
            <ac:spMk id="4" creationId="{6E74823E-B77D-4A3C-9878-45B7114CB90B}"/>
          </ac:spMkLst>
        </pc:spChg>
        <pc:spChg chg="mod">
          <ac:chgData name="김지운" userId="08e72810-45b3-441c-b40a-4ba9a665b8bb" providerId="ADAL" clId="{9F5A00D8-923F-431E-8D4E-DBA6877F7581}" dt="2019-08-12T03:42:15.968" v="8795" actId="1035"/>
          <ac:spMkLst>
            <pc:docMk/>
            <pc:sldMk cId="4071158009" sldId="508"/>
            <ac:spMk id="8" creationId="{E0038669-A021-4EC2-A3E3-BE69FE4FF798}"/>
          </ac:spMkLst>
        </pc:spChg>
        <pc:spChg chg="mod">
          <ac:chgData name="김지운" userId="08e72810-45b3-441c-b40a-4ba9a665b8bb" providerId="ADAL" clId="{9F5A00D8-923F-431E-8D4E-DBA6877F7581}" dt="2019-08-12T03:42:15.968" v="8795" actId="1035"/>
          <ac:spMkLst>
            <pc:docMk/>
            <pc:sldMk cId="4071158009" sldId="508"/>
            <ac:spMk id="12" creationId="{40B99C3B-DB91-46BE-A00B-53C43732CC24}"/>
          </ac:spMkLst>
        </pc:spChg>
        <pc:spChg chg="mod">
          <ac:chgData name="김지운" userId="08e72810-45b3-441c-b40a-4ba9a665b8bb" providerId="ADAL" clId="{9F5A00D8-923F-431E-8D4E-DBA6877F7581}" dt="2019-08-12T03:42:15.968" v="8795" actId="1035"/>
          <ac:spMkLst>
            <pc:docMk/>
            <pc:sldMk cId="4071158009" sldId="508"/>
            <ac:spMk id="20" creationId="{937D6214-1273-4AF2-A06D-06977EAEC377}"/>
          </ac:spMkLst>
        </pc:spChg>
        <pc:spChg chg="mod">
          <ac:chgData name="김지운" userId="08e72810-45b3-441c-b40a-4ba9a665b8bb" providerId="ADAL" clId="{9F5A00D8-923F-431E-8D4E-DBA6877F7581}" dt="2019-08-12T03:42:15.968" v="8795" actId="1035"/>
          <ac:spMkLst>
            <pc:docMk/>
            <pc:sldMk cId="4071158009" sldId="508"/>
            <ac:spMk id="26" creationId="{41DDF90B-D801-4110-999F-6FA3D5E55276}"/>
          </ac:spMkLst>
        </pc:spChg>
        <pc:spChg chg="mod">
          <ac:chgData name="김지운" userId="08e72810-45b3-441c-b40a-4ba9a665b8bb" providerId="ADAL" clId="{9F5A00D8-923F-431E-8D4E-DBA6877F7581}" dt="2019-08-12T03:42:15.968" v="8795" actId="1035"/>
          <ac:spMkLst>
            <pc:docMk/>
            <pc:sldMk cId="4071158009" sldId="508"/>
            <ac:spMk id="36" creationId="{22A625ED-62FB-4B0B-B676-4B35421DE919}"/>
          </ac:spMkLst>
        </pc:spChg>
        <pc:spChg chg="mod">
          <ac:chgData name="김지운" userId="08e72810-45b3-441c-b40a-4ba9a665b8bb" providerId="ADAL" clId="{9F5A00D8-923F-431E-8D4E-DBA6877F7581}" dt="2019-08-12T03:42:15.968" v="8795" actId="1035"/>
          <ac:spMkLst>
            <pc:docMk/>
            <pc:sldMk cId="4071158009" sldId="508"/>
            <ac:spMk id="37" creationId="{4E8EC4F5-9F69-47F9-B055-93A2FEE29DD0}"/>
          </ac:spMkLst>
        </pc:spChg>
        <pc:spChg chg="mod">
          <ac:chgData name="김지운" userId="08e72810-45b3-441c-b40a-4ba9a665b8bb" providerId="ADAL" clId="{9F5A00D8-923F-431E-8D4E-DBA6877F7581}" dt="2019-08-12T03:42:15.968" v="8795" actId="1035"/>
          <ac:spMkLst>
            <pc:docMk/>
            <pc:sldMk cId="4071158009" sldId="508"/>
            <ac:spMk id="38" creationId="{1FC1D796-1FBE-4163-BACA-0C707B75E941}"/>
          </ac:spMkLst>
        </pc:spChg>
        <pc:spChg chg="mod">
          <ac:chgData name="김지운" userId="08e72810-45b3-441c-b40a-4ba9a665b8bb" providerId="ADAL" clId="{9F5A00D8-923F-431E-8D4E-DBA6877F7581}" dt="2019-08-12T03:42:15.968" v="8795" actId="1035"/>
          <ac:spMkLst>
            <pc:docMk/>
            <pc:sldMk cId="4071158009" sldId="508"/>
            <ac:spMk id="39" creationId="{530504CA-DE0A-49E0-90D6-01BD20FCDC41}"/>
          </ac:spMkLst>
        </pc:spChg>
        <pc:spChg chg="mod">
          <ac:chgData name="김지운" userId="08e72810-45b3-441c-b40a-4ba9a665b8bb" providerId="ADAL" clId="{9F5A00D8-923F-431E-8D4E-DBA6877F7581}" dt="2019-08-12T03:42:15.968" v="8795" actId="1035"/>
          <ac:spMkLst>
            <pc:docMk/>
            <pc:sldMk cId="4071158009" sldId="508"/>
            <ac:spMk id="40" creationId="{F89A3417-7559-42C4-A9D6-7CB004D4688D}"/>
          </ac:spMkLst>
        </pc:spChg>
        <pc:spChg chg="mod">
          <ac:chgData name="김지운" userId="08e72810-45b3-441c-b40a-4ba9a665b8bb" providerId="ADAL" clId="{9F5A00D8-923F-431E-8D4E-DBA6877F7581}" dt="2019-08-12T03:42:15.968" v="8795" actId="1035"/>
          <ac:spMkLst>
            <pc:docMk/>
            <pc:sldMk cId="4071158009" sldId="508"/>
            <ac:spMk id="41" creationId="{F5F163BB-DCC4-42D1-A255-FE43C52D708B}"/>
          </ac:spMkLst>
        </pc:spChg>
        <pc:spChg chg="mod">
          <ac:chgData name="김지운" userId="08e72810-45b3-441c-b40a-4ba9a665b8bb" providerId="ADAL" clId="{9F5A00D8-923F-431E-8D4E-DBA6877F7581}" dt="2019-08-12T03:42:15.968" v="8795" actId="1035"/>
          <ac:spMkLst>
            <pc:docMk/>
            <pc:sldMk cId="4071158009" sldId="508"/>
            <ac:spMk id="42" creationId="{0A2D25F8-9DD2-46F4-9DAD-088172CD42BF}"/>
          </ac:spMkLst>
        </pc:spChg>
        <pc:spChg chg="mod">
          <ac:chgData name="김지운" userId="08e72810-45b3-441c-b40a-4ba9a665b8bb" providerId="ADAL" clId="{9F5A00D8-923F-431E-8D4E-DBA6877F7581}" dt="2019-08-12T03:42:15.968" v="8795" actId="1035"/>
          <ac:spMkLst>
            <pc:docMk/>
            <pc:sldMk cId="4071158009" sldId="508"/>
            <ac:spMk id="43" creationId="{DBAEDCFF-1E54-48FB-9B6B-4D4FAEE9C82E}"/>
          </ac:spMkLst>
        </pc:spChg>
        <pc:graphicFrameChg chg="mod modGraphic">
          <ac:chgData name="김지운" userId="08e72810-45b3-441c-b40a-4ba9a665b8bb" providerId="ADAL" clId="{9F5A00D8-923F-431E-8D4E-DBA6877F7581}" dt="2019-08-12T03:42:16.535" v="8796" actId="2161"/>
          <ac:graphicFrameMkLst>
            <pc:docMk/>
            <pc:sldMk cId="4071158009" sldId="508"/>
            <ac:graphicFrameMk id="11" creationId="{52A0DE6B-DB75-487C-80FD-365352EF06C2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조 발표 시작하겠습니다</a:t>
            </a:r>
            <a:r>
              <a:rPr lang="en-US" altLang="ko-KR" dirty="0"/>
              <a:t>. </a:t>
            </a:r>
            <a:r>
              <a:rPr lang="ko-KR" altLang="en-US" dirty="0"/>
              <a:t>저희 프로젝트 명은 </a:t>
            </a:r>
            <a:r>
              <a:rPr lang="ko-KR" altLang="en-US" dirty="0" err="1"/>
              <a:t>웹기반</a:t>
            </a:r>
            <a:r>
              <a:rPr lang="ko-KR" altLang="en-US" dirty="0"/>
              <a:t> 사내 보고서 결재 </a:t>
            </a:r>
            <a:r>
              <a:rPr lang="en-US" altLang="ko-KR" dirty="0"/>
              <a:t>ERP </a:t>
            </a:r>
            <a:r>
              <a:rPr lang="ko-KR" altLang="en-US" dirty="0"/>
              <a:t>시스템 </a:t>
            </a:r>
            <a:r>
              <a:rPr lang="en-US" altLang="ko-KR" dirty="0"/>
              <a:t>– </a:t>
            </a:r>
            <a:r>
              <a:rPr lang="ko-KR" altLang="en-US" dirty="0" err="1"/>
              <a:t>헬로웍스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그 </a:t>
            </a:r>
            <a:r>
              <a:rPr lang="en-US" altLang="ko-KR" dirty="0"/>
              <a:t>17</a:t>
            </a:r>
            <a:r>
              <a:rPr lang="ko-KR" altLang="en-US" dirty="0"/>
              <a:t>개는 직원정보테이블</a:t>
            </a:r>
            <a:r>
              <a:rPr lang="en-US" altLang="ko-KR" dirty="0"/>
              <a:t>, </a:t>
            </a:r>
            <a:r>
              <a:rPr lang="ko-KR" altLang="en-US" dirty="0"/>
              <a:t>게시판테이블이 있고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80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일일보고서 테이블</a:t>
            </a:r>
            <a:r>
              <a:rPr lang="en-US" altLang="ko-KR" dirty="0"/>
              <a:t>, </a:t>
            </a:r>
            <a:r>
              <a:rPr lang="ko-KR" altLang="en-US" dirty="0"/>
              <a:t>영업보고서테이블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1451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테이블</a:t>
            </a:r>
            <a:r>
              <a:rPr lang="en-US" altLang="ko-KR" dirty="0"/>
              <a:t>, 2</a:t>
            </a:r>
            <a:r>
              <a:rPr lang="ko-KR" altLang="en-US" dirty="0"/>
              <a:t>테이블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546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1~4</a:t>
            </a:r>
            <a:r>
              <a:rPr lang="ko-KR" altLang="en-US" dirty="0"/>
              <a:t>테이블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3306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1~4</a:t>
            </a:r>
            <a:r>
              <a:rPr lang="ko-KR" altLang="en-US" dirty="0"/>
              <a:t>테이블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7928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직원가입수락상태테이블</a:t>
            </a:r>
            <a:r>
              <a:rPr lang="en-US" altLang="ko-KR" dirty="0"/>
              <a:t>, </a:t>
            </a:r>
            <a:r>
              <a:rPr lang="ko-KR" altLang="en-US" dirty="0"/>
              <a:t>반려테이블</a:t>
            </a:r>
            <a:r>
              <a:rPr lang="en-US" altLang="ko-KR" dirty="0"/>
              <a:t>, </a:t>
            </a:r>
            <a:r>
              <a:rPr lang="ko-KR" altLang="en-US" dirty="0"/>
              <a:t>일정관리테이블로 </a:t>
            </a:r>
            <a:r>
              <a:rPr lang="ko-KR" altLang="en-US" dirty="0" err="1"/>
              <a:t>이루어져있습니다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7512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클래스와 </a:t>
            </a:r>
            <a:r>
              <a:rPr lang="en-US" altLang="ko-KR" dirty="0"/>
              <a:t>JSP </a:t>
            </a:r>
            <a:r>
              <a:rPr lang="ko-KR" altLang="en-US" dirty="0"/>
              <a:t>설계입니다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085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클래스는 총 </a:t>
            </a:r>
            <a:r>
              <a:rPr lang="en-US" altLang="ko-KR" dirty="0"/>
              <a:t>61</a:t>
            </a:r>
            <a:r>
              <a:rPr lang="ko-KR" altLang="en-US" dirty="0"/>
              <a:t>개로 </a:t>
            </a:r>
            <a:r>
              <a:rPr lang="ko-KR" altLang="en-US" dirty="0" err="1"/>
              <a:t>이루어져있으며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로그인클래스</a:t>
            </a:r>
            <a:r>
              <a:rPr lang="en-US" altLang="ko-KR" dirty="0"/>
              <a:t>,</a:t>
            </a:r>
            <a:r>
              <a:rPr lang="ko-KR" altLang="en-US" dirty="0"/>
              <a:t> 조인클래스 각각 </a:t>
            </a:r>
            <a:r>
              <a:rPr lang="en-US" altLang="ko-KR" dirty="0"/>
              <a:t>5</a:t>
            </a:r>
            <a:r>
              <a:rPr lang="ko-KR" altLang="en-US" dirty="0"/>
              <a:t>개로 </a:t>
            </a:r>
            <a:r>
              <a:rPr lang="ko-KR" altLang="en-US" dirty="0" err="1"/>
              <a:t>이루어져있습니다</a:t>
            </a:r>
            <a:r>
              <a:rPr lang="en-US" altLang="ko-KR" dirty="0"/>
              <a:t>, </a:t>
            </a:r>
            <a:r>
              <a:rPr lang="ko-KR" altLang="en-US" dirty="0"/>
              <a:t>클래스명과 기능은 보시는 바와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3613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대시보드 클래스와 보드 클래스는 각각 </a:t>
            </a:r>
            <a:r>
              <a:rPr lang="en-US" altLang="ko-KR" dirty="0"/>
              <a:t>6</a:t>
            </a:r>
            <a:r>
              <a:rPr lang="ko-KR" altLang="en-US" dirty="0"/>
              <a:t>개 </a:t>
            </a:r>
            <a:r>
              <a:rPr lang="en-US" altLang="ko-KR" dirty="0"/>
              <a:t>7</a:t>
            </a:r>
            <a:r>
              <a:rPr lang="ko-KR" altLang="en-US" dirty="0"/>
              <a:t>개로 </a:t>
            </a:r>
            <a:r>
              <a:rPr lang="ko-KR" altLang="en-US" dirty="0" err="1"/>
              <a:t>이루어져있고</a:t>
            </a:r>
            <a:r>
              <a:rPr lang="ko-KR" altLang="en-US" dirty="0"/>
              <a:t> 클래스명과 기능은 </a:t>
            </a:r>
            <a:r>
              <a:rPr lang="ko-KR" altLang="en-US" dirty="0" err="1"/>
              <a:t>보시는바와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6644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대시보드 클래스와 보드 클래스는 각각 </a:t>
            </a:r>
            <a:r>
              <a:rPr lang="en-US" altLang="ko-KR" dirty="0"/>
              <a:t>6</a:t>
            </a:r>
            <a:r>
              <a:rPr lang="ko-KR" altLang="en-US" dirty="0"/>
              <a:t>개 </a:t>
            </a:r>
            <a:r>
              <a:rPr lang="en-US" altLang="ko-KR" dirty="0"/>
              <a:t>7</a:t>
            </a:r>
            <a:r>
              <a:rPr lang="ko-KR" altLang="en-US" dirty="0"/>
              <a:t>개로 </a:t>
            </a:r>
            <a:r>
              <a:rPr lang="ko-KR" altLang="en-US" dirty="0" err="1"/>
              <a:t>이루어져있고</a:t>
            </a:r>
            <a:r>
              <a:rPr lang="ko-KR" altLang="en-US" dirty="0"/>
              <a:t> 클래스명과 기능은 </a:t>
            </a:r>
            <a:r>
              <a:rPr lang="ko-KR" altLang="en-US" dirty="0" err="1"/>
              <a:t>보시는바와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1190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발표순서입니다</a:t>
            </a:r>
            <a:r>
              <a:rPr lang="en-US" altLang="ko-KR" dirty="0"/>
              <a:t>. </a:t>
            </a:r>
            <a:r>
              <a:rPr lang="ko-KR" altLang="en-US" dirty="0"/>
              <a:t>소개</a:t>
            </a:r>
            <a:r>
              <a:rPr lang="en-US" altLang="ko-KR" dirty="0"/>
              <a:t>, </a:t>
            </a:r>
            <a:r>
              <a:rPr lang="ko-KR" altLang="en-US" dirty="0"/>
              <a:t>개발일정</a:t>
            </a:r>
            <a:r>
              <a:rPr lang="en-US" altLang="ko-KR" dirty="0"/>
              <a:t>, 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화면</a:t>
            </a:r>
            <a:r>
              <a:rPr lang="en-US" altLang="ko-KR" dirty="0"/>
              <a:t>UI, </a:t>
            </a:r>
            <a:r>
              <a:rPr lang="ko-KR" altLang="en-US" dirty="0"/>
              <a:t>시연 및 후기 순으로 발표가 진행되겠습니다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대시보드 클래스와 보드 클래스는 각각 </a:t>
            </a:r>
            <a:r>
              <a:rPr lang="en-US" altLang="ko-KR" dirty="0"/>
              <a:t>6</a:t>
            </a:r>
            <a:r>
              <a:rPr lang="ko-KR" altLang="en-US" dirty="0"/>
              <a:t>개 </a:t>
            </a:r>
            <a:r>
              <a:rPr lang="en-US" altLang="ko-KR" dirty="0"/>
              <a:t>7</a:t>
            </a:r>
            <a:r>
              <a:rPr lang="ko-KR" altLang="en-US" dirty="0"/>
              <a:t>개로 </a:t>
            </a:r>
            <a:r>
              <a:rPr lang="ko-KR" altLang="en-US" dirty="0" err="1"/>
              <a:t>이루어져있고</a:t>
            </a:r>
            <a:r>
              <a:rPr lang="ko-KR" altLang="en-US" dirty="0"/>
              <a:t> 클래스명과 기능은 </a:t>
            </a:r>
            <a:r>
              <a:rPr lang="ko-KR" altLang="en-US" dirty="0" err="1"/>
              <a:t>보시는바와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0463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 </a:t>
            </a:r>
            <a:r>
              <a:rPr lang="ko-KR" altLang="en-US" dirty="0" err="1"/>
              <a:t>마이페이지클래스와</a:t>
            </a:r>
            <a:r>
              <a:rPr lang="ko-KR" altLang="en-US" dirty="0"/>
              <a:t> </a:t>
            </a:r>
            <a:r>
              <a:rPr lang="ko-KR" altLang="en-US" dirty="0" err="1"/>
              <a:t>플로이클래스는</a:t>
            </a:r>
            <a:r>
              <a:rPr lang="ko-KR" altLang="en-US" dirty="0"/>
              <a:t> 각각 </a:t>
            </a:r>
            <a:r>
              <a:rPr lang="en-US" altLang="ko-KR" dirty="0"/>
              <a:t>5</a:t>
            </a:r>
            <a:r>
              <a:rPr lang="ko-KR" altLang="en-US" dirty="0"/>
              <a:t>개 </a:t>
            </a:r>
            <a:r>
              <a:rPr lang="en-US" altLang="ko-KR" dirty="0"/>
              <a:t>7</a:t>
            </a:r>
            <a:r>
              <a:rPr lang="ko-KR" altLang="en-US" dirty="0"/>
              <a:t>개로 </a:t>
            </a:r>
            <a:r>
              <a:rPr lang="ko-KR" altLang="en-US" dirty="0" err="1"/>
              <a:t>이루어져있고</a:t>
            </a:r>
            <a:r>
              <a:rPr lang="ko-KR" altLang="en-US" dirty="0"/>
              <a:t> 클래스명과 기능은 </a:t>
            </a:r>
            <a:r>
              <a:rPr lang="ko-KR" altLang="en-US" dirty="0" err="1"/>
              <a:t>보시는바와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5207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JSP</a:t>
            </a:r>
            <a:r>
              <a:rPr lang="ko-KR" altLang="en-US" dirty="0"/>
              <a:t> 페이지 설계입니다</a:t>
            </a:r>
            <a:r>
              <a:rPr lang="en-US" altLang="ko-KR" dirty="0"/>
              <a:t>. </a:t>
            </a:r>
            <a:r>
              <a:rPr lang="ko-KR" altLang="en-US" dirty="0"/>
              <a:t>총 </a:t>
            </a:r>
            <a:r>
              <a:rPr lang="en-US" altLang="ko-KR" dirty="0"/>
              <a:t>25</a:t>
            </a:r>
            <a:r>
              <a:rPr lang="ko-KR" altLang="en-US" dirty="0"/>
              <a:t>개로 </a:t>
            </a:r>
            <a:r>
              <a:rPr lang="ko-KR" altLang="en-US" dirty="0" err="1"/>
              <a:t>이루어져있으며</a:t>
            </a:r>
            <a:r>
              <a:rPr lang="ko-KR" altLang="en-US" dirty="0"/>
              <a:t> </a:t>
            </a:r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페이지명과 기능은 </a:t>
            </a:r>
            <a:r>
              <a:rPr lang="ko-KR" altLang="en-US" dirty="0" err="1"/>
              <a:t>보시는바와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4811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마찬가지로 </a:t>
            </a:r>
            <a:r>
              <a:rPr lang="en-US" altLang="ko-KR" dirty="0"/>
              <a:t>JSP </a:t>
            </a:r>
            <a:r>
              <a:rPr lang="ko-KR" altLang="en-US" dirty="0"/>
              <a:t>페이지명과 기능은 보시는 바와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6987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메소드설계입니다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697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메소드는 총 </a:t>
            </a:r>
            <a:r>
              <a:rPr lang="en-US" altLang="ko-KR" dirty="0"/>
              <a:t>220</a:t>
            </a:r>
            <a:r>
              <a:rPr lang="ko-KR" altLang="en-US" dirty="0"/>
              <a:t>개로 </a:t>
            </a:r>
            <a:r>
              <a:rPr lang="ko-KR" altLang="en-US" dirty="0" err="1"/>
              <a:t>이루어져있습니다</a:t>
            </a:r>
            <a:r>
              <a:rPr lang="en-US" altLang="ko-KR" dirty="0"/>
              <a:t>. </a:t>
            </a:r>
            <a:r>
              <a:rPr lang="ko-KR" altLang="en-US" dirty="0"/>
              <a:t>그중 </a:t>
            </a:r>
            <a:r>
              <a:rPr lang="ko-KR" altLang="en-US" dirty="0" err="1"/>
              <a:t>로그인관련</a:t>
            </a:r>
            <a:r>
              <a:rPr lang="ko-KR" altLang="en-US" dirty="0"/>
              <a:t> 메소드는 </a:t>
            </a:r>
            <a:r>
              <a:rPr lang="en-US" altLang="ko-KR" dirty="0"/>
              <a:t>13</a:t>
            </a:r>
            <a:r>
              <a:rPr lang="ko-KR" altLang="en-US" dirty="0"/>
              <a:t>개로 </a:t>
            </a:r>
            <a:r>
              <a:rPr lang="ko-KR" altLang="en-US" dirty="0" err="1"/>
              <a:t>이루어져있습니다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190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회원가입 관련 메소드는 </a:t>
            </a:r>
            <a:r>
              <a:rPr lang="en-US" altLang="ko-KR" dirty="0"/>
              <a:t>6</a:t>
            </a:r>
            <a:r>
              <a:rPr lang="ko-KR" altLang="en-US" dirty="0"/>
              <a:t>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3402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대시보드 관련 메소드는 </a:t>
            </a:r>
            <a:r>
              <a:rPr lang="en-US" altLang="ko-KR" dirty="0"/>
              <a:t>21</a:t>
            </a:r>
            <a:r>
              <a:rPr lang="ko-KR" altLang="en-US" dirty="0"/>
              <a:t>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510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94324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공지사항 관련 메소드는 </a:t>
            </a:r>
            <a:r>
              <a:rPr lang="en-US" altLang="ko-KR" dirty="0"/>
              <a:t>23</a:t>
            </a:r>
            <a:r>
              <a:rPr lang="ko-KR" altLang="en-US" dirty="0"/>
              <a:t>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217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먼저 팀원소개가 </a:t>
            </a:r>
            <a:r>
              <a:rPr lang="ko-KR" altLang="en-US" dirty="0" err="1"/>
              <a:t>있겟습니다</a:t>
            </a:r>
            <a:r>
              <a:rPr lang="en-US" altLang="ko-KR" dirty="0"/>
              <a:t>. </a:t>
            </a:r>
            <a:r>
              <a:rPr lang="ko-KR" altLang="en-US" dirty="0"/>
              <a:t>팀장인 저와 부팀장인 </a:t>
            </a:r>
            <a:r>
              <a:rPr lang="ko-KR" altLang="en-US" dirty="0" err="1"/>
              <a:t>김도경은</a:t>
            </a:r>
            <a:r>
              <a:rPr lang="ko-KR" altLang="en-US" dirty="0"/>
              <a:t> </a:t>
            </a:r>
            <a:r>
              <a:rPr lang="en-US" altLang="ko-KR" dirty="0"/>
              <a:t>DB, SQL, UI, </a:t>
            </a:r>
            <a:r>
              <a:rPr lang="ko-KR" altLang="en-US" dirty="0"/>
              <a:t>디버깅을 맡아 개발을 진행하였으며 팀원은 </a:t>
            </a:r>
            <a:r>
              <a:rPr lang="ko-KR" altLang="en-US" dirty="0" err="1"/>
              <a:t>보시는바와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16957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일일보고서 관련 메소드는 </a:t>
            </a:r>
            <a:r>
              <a:rPr lang="en-US" altLang="ko-KR" dirty="0"/>
              <a:t>33</a:t>
            </a:r>
            <a:r>
              <a:rPr lang="ko-KR" altLang="en-US" dirty="0"/>
              <a:t>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2489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29790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영업보고서 관련 메소드는 </a:t>
            </a:r>
            <a:r>
              <a:rPr lang="en-US" altLang="ko-KR" dirty="0"/>
              <a:t>33</a:t>
            </a:r>
            <a:r>
              <a:rPr lang="ko-KR" altLang="en-US" dirty="0"/>
              <a:t>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4627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28107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지츌보고서</a:t>
            </a:r>
            <a:r>
              <a:rPr lang="ko-KR" altLang="en-US" dirty="0"/>
              <a:t> 관련 메소드는 </a:t>
            </a:r>
            <a:r>
              <a:rPr lang="en-US" altLang="ko-KR" dirty="0"/>
              <a:t>35</a:t>
            </a:r>
            <a:r>
              <a:rPr lang="ko-KR" altLang="en-US" dirty="0"/>
              <a:t>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2729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050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일정관리 관련 메소드는 </a:t>
            </a:r>
            <a:r>
              <a:rPr lang="en-US" altLang="ko-KR" dirty="0"/>
              <a:t>13</a:t>
            </a:r>
            <a:r>
              <a:rPr lang="ko-KR" altLang="en-US" dirty="0"/>
              <a:t>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4845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내정보</a:t>
            </a:r>
            <a:r>
              <a:rPr lang="ko-KR" altLang="en-US" dirty="0"/>
              <a:t> 관련 메소드는 </a:t>
            </a:r>
            <a:r>
              <a:rPr lang="en-US" altLang="ko-KR" dirty="0"/>
              <a:t>7</a:t>
            </a:r>
            <a:r>
              <a:rPr lang="ko-KR" altLang="en-US" dirty="0"/>
              <a:t>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1665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마지막으로 관리자페이지 관련 메소드는 </a:t>
            </a:r>
            <a:r>
              <a:rPr lang="en-US" altLang="ko-KR" dirty="0"/>
              <a:t>36</a:t>
            </a:r>
            <a:r>
              <a:rPr lang="ko-KR" altLang="en-US" dirty="0"/>
              <a:t>개로 이루어져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625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소개가 있겠습니다</a:t>
            </a:r>
            <a:r>
              <a:rPr lang="en-US" altLang="ko-KR" dirty="0"/>
              <a:t>. </a:t>
            </a:r>
            <a:r>
              <a:rPr lang="ko-KR" altLang="en-US" dirty="0"/>
              <a:t>저희 </a:t>
            </a:r>
            <a:r>
              <a:rPr lang="ko-KR" altLang="en-US" dirty="0" err="1"/>
              <a:t>웹기반</a:t>
            </a:r>
            <a:r>
              <a:rPr lang="ko-KR" altLang="en-US" dirty="0"/>
              <a:t> 가내보고서 결재 </a:t>
            </a:r>
            <a:r>
              <a:rPr lang="en-US" altLang="ko-KR" dirty="0"/>
              <a:t>ERP </a:t>
            </a:r>
            <a:r>
              <a:rPr lang="ko-KR" altLang="en-US" dirty="0"/>
              <a:t>시스템 </a:t>
            </a:r>
            <a:r>
              <a:rPr lang="ko-KR" altLang="en-US" dirty="0" err="1"/>
              <a:t>헬로웍스의</a:t>
            </a:r>
            <a:r>
              <a:rPr lang="ko-KR" altLang="en-US" dirty="0"/>
              <a:t> 프로젝트 목표는</a:t>
            </a:r>
            <a:endParaRPr lang="en-US" altLang="ko-KR" dirty="0"/>
          </a:p>
          <a:p>
            <a:r>
              <a:rPr lang="en-US" altLang="ko-KR" dirty="0"/>
              <a:t>~</a:t>
            </a:r>
            <a:r>
              <a:rPr lang="ko-KR" altLang="en-US" dirty="0"/>
              <a:t>극대화하고</a:t>
            </a:r>
            <a:r>
              <a:rPr lang="en-US" altLang="ko-KR" dirty="0"/>
              <a:t>, </a:t>
            </a:r>
            <a:r>
              <a:rPr lang="ko-KR" altLang="en-US" dirty="0"/>
              <a:t>편리함을 제공하며</a:t>
            </a:r>
            <a:r>
              <a:rPr lang="en-US" altLang="ko-KR" dirty="0"/>
              <a:t>, </a:t>
            </a:r>
            <a:r>
              <a:rPr lang="ko-KR" altLang="en-US" dirty="0"/>
              <a:t>결재현황을 제공하는데 목표를 두었습니다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6334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4046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화면 </a:t>
            </a:r>
            <a:r>
              <a:rPr lang="en-US" altLang="ko-KR" dirty="0"/>
              <a:t>UI </a:t>
            </a:r>
            <a:r>
              <a:rPr lang="ko-KR" altLang="en-US" dirty="0"/>
              <a:t>설계입니다</a:t>
            </a:r>
            <a:r>
              <a:rPr lang="en-US" altLang="ko-KR" dirty="0"/>
              <a:t>. </a:t>
            </a:r>
            <a:r>
              <a:rPr lang="ko-KR" altLang="en-US" dirty="0"/>
              <a:t>상세화면은 크게 로그인 </a:t>
            </a:r>
            <a:r>
              <a:rPr lang="en-US" altLang="ko-KR" dirty="0"/>
              <a:t>~ </a:t>
            </a:r>
            <a:r>
              <a:rPr lang="ko-KR" altLang="en-US" dirty="0"/>
              <a:t>관리자페이지로 </a:t>
            </a:r>
            <a:r>
              <a:rPr lang="ko-KR" altLang="en-US" dirty="0" err="1"/>
              <a:t>이루어져있습니다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5238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로그인화면입니다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86027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입력하고 가입하기 버튼을 누르면</a:t>
            </a:r>
            <a:r>
              <a:rPr lang="en-US" altLang="ko-KR" dirty="0"/>
              <a:t>, </a:t>
            </a:r>
            <a:r>
              <a:rPr lang="ko-KR" altLang="en-US" dirty="0"/>
              <a:t>부여된 직원번호를 </a:t>
            </a:r>
            <a:r>
              <a:rPr lang="ko-KR" altLang="en-US" dirty="0" err="1"/>
              <a:t>알림창으로</a:t>
            </a:r>
            <a:r>
              <a:rPr lang="ko-KR" altLang="en-US" dirty="0"/>
              <a:t> 알려줍니다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72578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먼저 관리자로 </a:t>
            </a:r>
            <a:r>
              <a:rPr lang="ko-KR" altLang="en-US" dirty="0" err="1"/>
              <a:t>로그인하게되면</a:t>
            </a:r>
            <a:r>
              <a:rPr lang="ko-KR" altLang="en-US" dirty="0"/>
              <a:t> 초기화면으로 대시보드가 </a:t>
            </a:r>
            <a:r>
              <a:rPr lang="ko-KR" altLang="en-US" dirty="0" err="1"/>
              <a:t>나오게됩니다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대시보드는 총 </a:t>
            </a:r>
            <a:r>
              <a:rPr lang="en-US" altLang="ko-KR" dirty="0"/>
              <a:t>3</a:t>
            </a:r>
            <a:r>
              <a:rPr lang="ko-KR" altLang="en-US" dirty="0"/>
              <a:t>개의 통계그래프와 보고서 결재요청목록을 </a:t>
            </a:r>
            <a:r>
              <a:rPr lang="ko-KR" altLang="en-US" dirty="0" err="1"/>
              <a:t>볼수있는데</a:t>
            </a:r>
            <a:r>
              <a:rPr lang="ko-KR" altLang="en-US" dirty="0"/>
              <a:t> 관리자는 전체적인 월별보고서 결재횟수</a:t>
            </a:r>
            <a:r>
              <a:rPr lang="en-US" altLang="ko-KR" dirty="0"/>
              <a:t>, </a:t>
            </a:r>
            <a:r>
              <a:rPr lang="ko-KR" altLang="en-US" dirty="0"/>
              <a:t>전체적인 보고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3673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이화면을 만약 </a:t>
            </a:r>
            <a:r>
              <a:rPr lang="ko-KR" altLang="en-US" dirty="0" err="1"/>
              <a:t>임은석</a:t>
            </a:r>
            <a:r>
              <a:rPr lang="ko-KR" altLang="en-US" dirty="0"/>
              <a:t> 대리로 </a:t>
            </a:r>
            <a:r>
              <a:rPr lang="ko-KR" altLang="en-US" dirty="0" err="1"/>
              <a:t>로그인할경우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14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공지사항 </a:t>
            </a:r>
            <a:r>
              <a:rPr lang="ko-KR" altLang="en-US" dirty="0" err="1"/>
              <a:t>페이지입니디</a:t>
            </a:r>
            <a:r>
              <a:rPr lang="en-US" altLang="ko-KR" dirty="0"/>
              <a:t>. </a:t>
            </a:r>
            <a:r>
              <a:rPr lang="ko-KR" altLang="en-US" dirty="0" err="1"/>
              <a:t>상단에보이는</a:t>
            </a:r>
            <a:r>
              <a:rPr lang="ko-KR" altLang="en-US" dirty="0"/>
              <a:t> 관리자페이지와 </a:t>
            </a:r>
            <a:r>
              <a:rPr lang="ko-KR" altLang="en-US" dirty="0" err="1"/>
              <a:t>하단에있는</a:t>
            </a:r>
            <a:r>
              <a:rPr lang="ko-KR" altLang="en-US" dirty="0"/>
              <a:t> 글쓰기 버튼은 관리자로 </a:t>
            </a:r>
            <a:r>
              <a:rPr lang="ko-KR" altLang="en-US" dirty="0" err="1"/>
              <a:t>로그인했을경우만</a:t>
            </a:r>
            <a:r>
              <a:rPr lang="ko-KR" altLang="en-US" dirty="0"/>
              <a:t> </a:t>
            </a:r>
            <a:r>
              <a:rPr lang="ko-KR" altLang="en-US" dirty="0" err="1"/>
              <a:t>보이게됩니다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5956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이렇게 직원 계정으로 로그인할 경우에는 관리자페이지 메뉴와 글쓰기버튼이 활성화 되지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0233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관리자가 글쓰기 버튼을 </a:t>
            </a:r>
            <a:r>
              <a:rPr lang="ko-KR" altLang="en-US" dirty="0" err="1"/>
              <a:t>누르게되면</a:t>
            </a:r>
            <a:r>
              <a:rPr lang="ko-KR" altLang="en-US" dirty="0"/>
              <a:t> 나오는 화면입니다</a:t>
            </a:r>
            <a:r>
              <a:rPr lang="en-US" altLang="ko-KR" dirty="0"/>
              <a:t>.  </a:t>
            </a:r>
            <a:r>
              <a:rPr lang="en-US" altLang="ko-KR" dirty="0" err="1"/>
              <a:t>Ckeditor</a:t>
            </a:r>
            <a:r>
              <a:rPr lang="en-US" altLang="ko-KR" dirty="0"/>
              <a:t> </a:t>
            </a:r>
            <a:r>
              <a:rPr lang="ko-KR" altLang="en-US" dirty="0"/>
              <a:t>라이브러리를 활용해서 간단한 스타일이나 본문스타일을 </a:t>
            </a:r>
            <a:r>
              <a:rPr lang="ko-KR" altLang="en-US" dirty="0" err="1"/>
              <a:t>변경할수있고</a:t>
            </a:r>
            <a:r>
              <a:rPr lang="ko-KR" altLang="en-US" dirty="0"/>
              <a:t> 표를 </a:t>
            </a:r>
            <a:r>
              <a:rPr lang="ko-KR" altLang="en-US" dirty="0" err="1"/>
              <a:t>삽입할수도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2042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공지사항을 </a:t>
            </a:r>
            <a:r>
              <a:rPr lang="ko-KR" altLang="en-US" dirty="0" err="1"/>
              <a:t>누르게되면</a:t>
            </a:r>
            <a:r>
              <a:rPr lang="ko-KR" altLang="en-US" dirty="0"/>
              <a:t> 나오는 </a:t>
            </a:r>
            <a:r>
              <a:rPr lang="ko-KR" altLang="en-US" dirty="0" err="1"/>
              <a:t>상세화면입니다</a:t>
            </a:r>
            <a:r>
              <a:rPr lang="en-US" altLang="ko-KR" dirty="0"/>
              <a:t>. </a:t>
            </a:r>
            <a:r>
              <a:rPr lang="ko-KR" altLang="en-US" dirty="0"/>
              <a:t>여기서 수정</a:t>
            </a:r>
            <a:r>
              <a:rPr lang="en-US" altLang="ko-KR" dirty="0"/>
              <a:t>/</a:t>
            </a:r>
            <a:r>
              <a:rPr lang="ko-KR" altLang="en-US" dirty="0"/>
              <a:t>삭제 버튼을 </a:t>
            </a:r>
            <a:r>
              <a:rPr lang="ko-KR" altLang="en-US" dirty="0" err="1"/>
              <a:t>누르게되면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84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적용기술과 </a:t>
            </a:r>
            <a:r>
              <a:rPr lang="ko-KR" altLang="en-US" dirty="0" err="1"/>
              <a:t>개발환경입니다</a:t>
            </a:r>
            <a:r>
              <a:rPr lang="en-US" altLang="ko-KR" dirty="0"/>
              <a:t>. </a:t>
            </a:r>
            <a:r>
              <a:rPr lang="ko-KR" altLang="en-US" dirty="0"/>
              <a:t>윈도우</a:t>
            </a:r>
            <a:r>
              <a:rPr lang="en-US" altLang="ko-KR" dirty="0"/>
              <a:t>10 </a:t>
            </a:r>
            <a:r>
              <a:rPr lang="ko-KR" altLang="en-US" dirty="0"/>
              <a:t>환경에서 이클립스 </a:t>
            </a:r>
            <a:r>
              <a:rPr lang="en-US" altLang="ko-KR" dirty="0"/>
              <a:t>, </a:t>
            </a:r>
            <a:r>
              <a:rPr lang="en-US" altLang="ko-KR" dirty="0" err="1"/>
              <a:t>vsCode</a:t>
            </a:r>
            <a:r>
              <a:rPr lang="en-US" altLang="ko-KR" dirty="0"/>
              <a:t>, </a:t>
            </a:r>
            <a:r>
              <a:rPr lang="ko-KR" altLang="en-US" dirty="0" err="1"/>
              <a:t>디비버로</a:t>
            </a:r>
            <a:r>
              <a:rPr lang="ko-KR" altLang="en-US" dirty="0"/>
              <a:t> 개발을 하였고</a:t>
            </a:r>
            <a:r>
              <a:rPr lang="en-US" altLang="ko-KR" dirty="0"/>
              <a:t>, </a:t>
            </a:r>
            <a:r>
              <a:rPr lang="ko-KR" altLang="en-US" dirty="0"/>
              <a:t>웹서버로는 네이버 </a:t>
            </a:r>
            <a:r>
              <a:rPr lang="ko-KR" altLang="en-US" dirty="0" err="1"/>
              <a:t>클라우드플랫폼의</a:t>
            </a:r>
            <a:r>
              <a:rPr lang="ko-KR" altLang="en-US" dirty="0"/>
              <a:t> 클라우드 컴퓨팅시스템을 이용하여 센트</a:t>
            </a:r>
            <a:r>
              <a:rPr lang="en-US" altLang="ko-KR" dirty="0"/>
              <a:t>OS </a:t>
            </a:r>
            <a:r>
              <a:rPr lang="ko-KR" altLang="en-US" dirty="0"/>
              <a:t>위에 오라클 </a:t>
            </a:r>
            <a:r>
              <a:rPr lang="en-US" altLang="ko-KR" dirty="0"/>
              <a:t>DBMS</a:t>
            </a:r>
            <a:r>
              <a:rPr lang="ko-KR" altLang="en-US" dirty="0"/>
              <a:t>와 아파치 </a:t>
            </a:r>
            <a:r>
              <a:rPr lang="ko-KR" altLang="en-US" dirty="0" err="1"/>
              <a:t>톰캣을</a:t>
            </a:r>
            <a:r>
              <a:rPr lang="ko-KR" altLang="en-US" dirty="0"/>
              <a:t> 이용하여 웹서버를 구축하였습니다</a:t>
            </a:r>
            <a:r>
              <a:rPr lang="en-US" altLang="ko-KR" dirty="0"/>
              <a:t>. </a:t>
            </a:r>
            <a:r>
              <a:rPr lang="ko-KR" altLang="en-US" dirty="0"/>
              <a:t>사용한 프레임워크와 라이브러리는 스프링</a:t>
            </a:r>
            <a:r>
              <a:rPr lang="en-US" altLang="ko-KR" dirty="0"/>
              <a:t>, ~~ </a:t>
            </a:r>
            <a:r>
              <a:rPr lang="ko-KR" altLang="en-US" dirty="0" err="1"/>
              <a:t>풀캘린더</a:t>
            </a:r>
            <a:r>
              <a:rPr lang="en-US" altLang="ko-KR" dirty="0"/>
              <a:t>, CK ~, </a:t>
            </a:r>
            <a:r>
              <a:rPr lang="ko-KR" altLang="en-US" dirty="0"/>
              <a:t>형상관리로는 </a:t>
            </a:r>
            <a:r>
              <a:rPr lang="ko-KR" altLang="en-US" dirty="0" err="1"/>
              <a:t>깃허브를</a:t>
            </a:r>
            <a:r>
              <a:rPr lang="ko-KR" altLang="en-US" dirty="0"/>
              <a:t>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5641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수정</a:t>
            </a:r>
            <a:r>
              <a:rPr lang="en-US" altLang="ko-KR" dirty="0"/>
              <a:t>/</a:t>
            </a:r>
            <a:r>
              <a:rPr lang="ko-KR" altLang="en-US" dirty="0"/>
              <a:t>삭제 화면이 </a:t>
            </a:r>
            <a:r>
              <a:rPr lang="ko-KR" altLang="en-US" dirty="0" err="1"/>
              <a:t>나오게되고</a:t>
            </a:r>
            <a:r>
              <a:rPr lang="ko-KR" altLang="en-US" dirty="0"/>
              <a:t> 수정을 누르거나 삭제를 누르면 해당 기능이 작동되게 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0431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다음으로 일일보고서 화면입니다</a:t>
            </a:r>
            <a:r>
              <a:rPr lang="en-US" altLang="ko-KR" dirty="0"/>
              <a:t>. </a:t>
            </a:r>
            <a:r>
              <a:rPr lang="ko-KR" altLang="en-US" dirty="0"/>
              <a:t>김세준 사원으로 </a:t>
            </a:r>
            <a:r>
              <a:rPr lang="ko-KR" altLang="en-US" dirty="0" err="1"/>
              <a:t>로그인했을때</a:t>
            </a:r>
            <a:r>
              <a:rPr lang="ko-KR" altLang="en-US" dirty="0"/>
              <a:t> </a:t>
            </a:r>
            <a:r>
              <a:rPr lang="ko-KR" altLang="en-US" dirty="0" err="1"/>
              <a:t>나오느</a:t>
            </a:r>
            <a:r>
              <a:rPr lang="ko-KR" altLang="en-US" dirty="0"/>
              <a:t> </a:t>
            </a:r>
            <a:r>
              <a:rPr lang="ko-KR" altLang="en-US" dirty="0" err="1"/>
              <a:t>모습이구요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업무일</a:t>
            </a:r>
            <a:r>
              <a:rPr lang="en-US" altLang="ko-KR" dirty="0"/>
              <a:t>, </a:t>
            </a:r>
            <a:r>
              <a:rPr lang="ko-KR" altLang="en-US" dirty="0"/>
              <a:t>업무시간</a:t>
            </a:r>
            <a:r>
              <a:rPr lang="en-US" altLang="ko-KR" dirty="0"/>
              <a:t>, </a:t>
            </a:r>
            <a:r>
              <a:rPr lang="ko-KR" altLang="en-US" dirty="0"/>
              <a:t>업무분야</a:t>
            </a:r>
            <a:r>
              <a:rPr lang="en-US" altLang="ko-KR" dirty="0"/>
              <a:t>, </a:t>
            </a:r>
            <a:r>
              <a:rPr lang="ko-KR" altLang="en-US" dirty="0"/>
              <a:t>결재여부</a:t>
            </a:r>
            <a:r>
              <a:rPr lang="en-US" altLang="ko-KR" dirty="0"/>
              <a:t>, </a:t>
            </a:r>
            <a:r>
              <a:rPr lang="ko-KR" altLang="en-US" dirty="0"/>
              <a:t>키워드로 검색을 </a:t>
            </a:r>
            <a:r>
              <a:rPr lang="ko-KR" altLang="en-US" dirty="0" err="1"/>
              <a:t>할수있고</a:t>
            </a:r>
            <a:r>
              <a:rPr lang="en-US" altLang="ko-KR" dirty="0"/>
              <a:t>, </a:t>
            </a:r>
            <a:r>
              <a:rPr lang="ko-KR" altLang="en-US" dirty="0" err="1"/>
              <a:t>나오는리스트는</a:t>
            </a:r>
            <a:r>
              <a:rPr lang="ko-KR" altLang="en-US" dirty="0"/>
              <a:t> </a:t>
            </a:r>
            <a:r>
              <a:rPr lang="ko-KR" altLang="en-US" dirty="0" err="1"/>
              <a:t>정렬또한</a:t>
            </a:r>
            <a:r>
              <a:rPr lang="ko-KR" altLang="en-US" dirty="0"/>
              <a:t> </a:t>
            </a:r>
            <a:r>
              <a:rPr lang="ko-KR" altLang="en-US" dirty="0" err="1"/>
              <a:t>구현되어있습니다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34924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일일보고서 등록 버튼을 </a:t>
            </a:r>
            <a:r>
              <a:rPr lang="ko-KR" altLang="en-US" dirty="0" err="1"/>
              <a:t>누르게되면</a:t>
            </a:r>
            <a:r>
              <a:rPr lang="ko-KR" altLang="en-US" dirty="0"/>
              <a:t> 다음과 같은 화면이 나옵니다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다음결재자</a:t>
            </a:r>
            <a:r>
              <a:rPr lang="ko-KR" altLang="en-US" dirty="0"/>
              <a:t> 같은 경우에는 </a:t>
            </a:r>
            <a:r>
              <a:rPr lang="en-US" altLang="ko-KR" dirty="0"/>
              <a:t>Ajax</a:t>
            </a:r>
            <a:r>
              <a:rPr lang="ko-KR" altLang="en-US" dirty="0"/>
              <a:t>를 통해 나보다 직급이 높은 사람리스트가 나오게 됩니다</a:t>
            </a:r>
            <a:r>
              <a:rPr lang="en-US" altLang="ko-KR" dirty="0"/>
              <a:t>.  </a:t>
            </a:r>
            <a:r>
              <a:rPr lang="ko-KR" altLang="en-US" dirty="0"/>
              <a:t>선택한 후 등록을 </a:t>
            </a:r>
            <a:r>
              <a:rPr lang="ko-KR" altLang="en-US" dirty="0" err="1"/>
              <a:t>누르게되면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8921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좀전에</a:t>
            </a:r>
            <a:r>
              <a:rPr lang="ko-KR" altLang="en-US" dirty="0"/>
              <a:t> 등록한 보고서가 등록된 모습을 </a:t>
            </a:r>
            <a:r>
              <a:rPr lang="ko-KR" altLang="en-US" dirty="0" err="1"/>
              <a:t>볼수있고</a:t>
            </a:r>
            <a:r>
              <a:rPr lang="ko-KR" altLang="en-US" dirty="0"/>
              <a:t> </a:t>
            </a:r>
            <a:r>
              <a:rPr lang="ko-KR" altLang="en-US" dirty="0" err="1"/>
              <a:t>검색총</a:t>
            </a:r>
            <a:r>
              <a:rPr lang="ko-KR" altLang="en-US" dirty="0"/>
              <a:t> </a:t>
            </a:r>
            <a:r>
              <a:rPr lang="ko-KR" altLang="en-US" dirty="0" err="1"/>
              <a:t>개수또한</a:t>
            </a:r>
            <a:r>
              <a:rPr lang="ko-KR" altLang="en-US" dirty="0"/>
              <a:t> 한 개 증가된 모습을 </a:t>
            </a:r>
            <a:r>
              <a:rPr lang="ko-KR" altLang="en-US" dirty="0" err="1"/>
              <a:t>볼수있습니다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20465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같은화면을</a:t>
            </a:r>
            <a:r>
              <a:rPr lang="ko-KR" altLang="en-US" dirty="0"/>
              <a:t> </a:t>
            </a:r>
            <a:r>
              <a:rPr lang="ko-KR" altLang="en-US" dirty="0" err="1"/>
              <a:t>좀전에</a:t>
            </a:r>
            <a:r>
              <a:rPr lang="ko-KR" altLang="en-US" dirty="0"/>
              <a:t> </a:t>
            </a:r>
            <a:r>
              <a:rPr lang="ko-KR" altLang="en-US" dirty="0" err="1"/>
              <a:t>다음결재자로</a:t>
            </a:r>
            <a:r>
              <a:rPr lang="ko-KR" altLang="en-US" dirty="0"/>
              <a:t> 선택한 </a:t>
            </a:r>
            <a:r>
              <a:rPr lang="ko-KR" altLang="en-US" dirty="0" err="1"/>
              <a:t>임은석</a:t>
            </a:r>
            <a:r>
              <a:rPr lang="ko-KR" altLang="en-US" dirty="0"/>
              <a:t> 대리로 로그인 </a:t>
            </a:r>
            <a:r>
              <a:rPr lang="ko-KR" altLang="en-US" dirty="0" err="1"/>
              <a:t>하게되면</a:t>
            </a:r>
            <a:r>
              <a:rPr lang="en-US" altLang="ko-KR" dirty="0"/>
              <a:t>, </a:t>
            </a:r>
            <a:r>
              <a:rPr lang="ko-KR" altLang="en-US" dirty="0" err="1"/>
              <a:t>좀전에</a:t>
            </a:r>
            <a:r>
              <a:rPr lang="ko-KR" altLang="en-US" dirty="0"/>
              <a:t> 결재요청한 보고서가 다음과같이 미결재 상태로 </a:t>
            </a:r>
            <a:r>
              <a:rPr lang="ko-KR" altLang="en-US" dirty="0" err="1"/>
              <a:t>보이게됩니다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보고서를 </a:t>
            </a:r>
            <a:r>
              <a:rPr lang="ko-KR" altLang="en-US" dirty="0" err="1"/>
              <a:t>클릭하게되면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3969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다음과 같이 </a:t>
            </a:r>
            <a:r>
              <a:rPr lang="ko-KR" altLang="en-US" dirty="0" err="1"/>
              <a:t>나오게됩니다</a:t>
            </a:r>
            <a:r>
              <a:rPr lang="en-US" altLang="ko-KR" dirty="0"/>
              <a:t>. </a:t>
            </a:r>
            <a:r>
              <a:rPr lang="ko-KR" altLang="en-US" dirty="0" err="1"/>
              <a:t>맨위는</a:t>
            </a:r>
            <a:r>
              <a:rPr lang="ko-KR" altLang="en-US" dirty="0"/>
              <a:t> 보고서 작성자 명이 나오고 업무분야</a:t>
            </a:r>
            <a:r>
              <a:rPr lang="en-US" altLang="ko-KR" dirty="0"/>
              <a:t>, </a:t>
            </a:r>
            <a:r>
              <a:rPr lang="ko-KR" altLang="en-US" dirty="0"/>
              <a:t>내용</a:t>
            </a:r>
            <a:r>
              <a:rPr lang="en-US" altLang="ko-KR" dirty="0"/>
              <a:t>, </a:t>
            </a:r>
            <a:r>
              <a:rPr lang="ko-KR" altLang="en-US" dirty="0"/>
              <a:t>시간은 최초 등록자 이외에는 수정이 불가능합니다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</a:t>
            </a:r>
            <a:r>
              <a:rPr lang="ko-KR" altLang="en-US" dirty="0" err="1"/>
              <a:t>걸재</a:t>
            </a:r>
            <a:r>
              <a:rPr lang="en-US" altLang="ko-KR" dirty="0"/>
              <a:t>/</a:t>
            </a:r>
            <a:r>
              <a:rPr lang="ko-KR" altLang="en-US" dirty="0"/>
              <a:t>반려와 </a:t>
            </a:r>
            <a:r>
              <a:rPr lang="ko-KR" altLang="en-US" dirty="0" err="1"/>
              <a:t>다음결재자를</a:t>
            </a:r>
            <a:r>
              <a:rPr lang="ko-KR" altLang="en-US" dirty="0"/>
              <a:t> 선택한후 결재</a:t>
            </a:r>
            <a:r>
              <a:rPr lang="en-US" altLang="ko-KR" dirty="0"/>
              <a:t>/</a:t>
            </a:r>
            <a:r>
              <a:rPr lang="ko-KR" altLang="en-US" dirty="0"/>
              <a:t>반려 버튼을 </a:t>
            </a:r>
            <a:r>
              <a:rPr lang="ko-KR" altLang="en-US" dirty="0" err="1"/>
              <a:t>누르게되면</a:t>
            </a:r>
            <a:r>
              <a:rPr lang="ko-KR" altLang="en-US" dirty="0"/>
              <a:t> 해당 기능이 작동하게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9481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그다음</a:t>
            </a:r>
            <a:r>
              <a:rPr lang="ko-KR" altLang="en-US" dirty="0"/>
              <a:t> 해당 보고서를 </a:t>
            </a:r>
            <a:r>
              <a:rPr lang="ko-KR" altLang="en-US" dirty="0" err="1"/>
              <a:t>클릭하게되면</a:t>
            </a:r>
            <a:r>
              <a:rPr lang="ko-KR" altLang="en-US" dirty="0"/>
              <a:t> 결재내역에 순서대로 </a:t>
            </a:r>
            <a:r>
              <a:rPr lang="ko-KR" altLang="en-US" dirty="0" err="1"/>
              <a:t>김세준사원</a:t>
            </a:r>
            <a:r>
              <a:rPr lang="en-US" altLang="ko-KR" dirty="0"/>
              <a:t>, </a:t>
            </a:r>
            <a:r>
              <a:rPr lang="ko-KR" altLang="en-US" dirty="0" err="1"/>
              <a:t>임은석대리</a:t>
            </a:r>
            <a:r>
              <a:rPr lang="en-US" altLang="ko-KR" dirty="0"/>
              <a:t>, </a:t>
            </a:r>
            <a:r>
              <a:rPr lang="ko-KR" altLang="en-US" dirty="0" err="1"/>
              <a:t>좀전에</a:t>
            </a:r>
            <a:r>
              <a:rPr lang="ko-KR" altLang="en-US" dirty="0"/>
              <a:t> 선택한 </a:t>
            </a:r>
            <a:r>
              <a:rPr lang="ko-KR" altLang="en-US" dirty="0" err="1"/>
              <a:t>성선혜팀장이</a:t>
            </a:r>
            <a:r>
              <a:rPr lang="ko-KR" altLang="en-US" dirty="0"/>
              <a:t> 나와있고 언제 결재했는지 또한 </a:t>
            </a:r>
            <a:r>
              <a:rPr lang="ko-KR" altLang="en-US" dirty="0" err="1"/>
              <a:t>볼수있습니다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ko-KR" altLang="en-US" dirty="0" err="1"/>
              <a:t>임은석</a:t>
            </a:r>
            <a:r>
              <a:rPr lang="ko-KR" altLang="en-US" dirty="0"/>
              <a:t> 대리는 이미 결재를 하였으므로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결재 되어 수정이 불가능합니다 라는 멘트가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나오게됩니다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9088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만약 </a:t>
            </a:r>
            <a:r>
              <a:rPr lang="ko-KR" altLang="en-US" dirty="0" err="1"/>
              <a:t>그다음까지</a:t>
            </a:r>
            <a:r>
              <a:rPr lang="ko-KR" altLang="en-US" dirty="0"/>
              <a:t> 올라가서 </a:t>
            </a:r>
            <a:r>
              <a:rPr lang="ko-KR" altLang="en-US" dirty="0" err="1"/>
              <a:t>반려됬을경우</a:t>
            </a:r>
            <a:r>
              <a:rPr lang="ko-KR" altLang="en-US" dirty="0"/>
              <a:t> 처음 등록한 김세준 사원을 제외하고는 다음과같이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반려되어 수정이 불가능합니다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라고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나오게됩니다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43285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같은 보고서를 최초 등록자인 </a:t>
            </a:r>
            <a:r>
              <a:rPr lang="ko-KR" altLang="en-US" dirty="0" err="1"/>
              <a:t>김세준사원으로</a:t>
            </a:r>
            <a:r>
              <a:rPr lang="ko-KR" altLang="en-US" dirty="0"/>
              <a:t> 로그인하여 들어가보면</a:t>
            </a:r>
            <a:r>
              <a:rPr lang="en-US" altLang="ko-KR" dirty="0"/>
              <a:t>, </a:t>
            </a:r>
            <a:r>
              <a:rPr lang="ko-KR" altLang="en-US" dirty="0"/>
              <a:t>다시 재수정이 </a:t>
            </a:r>
            <a:r>
              <a:rPr lang="ko-KR" altLang="en-US" dirty="0" err="1"/>
              <a:t>가능하게됩니다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7954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재수정 한 후 결재 </a:t>
            </a:r>
            <a:r>
              <a:rPr lang="ko-KR" altLang="en-US" dirty="0" err="1"/>
              <a:t>최종완료됬을때의</a:t>
            </a:r>
            <a:r>
              <a:rPr lang="ko-KR" altLang="en-US" dirty="0"/>
              <a:t> 화면입니다</a:t>
            </a:r>
            <a:r>
              <a:rPr lang="en-US" altLang="ko-KR" dirty="0"/>
              <a:t>. </a:t>
            </a:r>
            <a:r>
              <a:rPr lang="ko-KR" altLang="en-US" dirty="0"/>
              <a:t>아래쪽에 위쪽은 </a:t>
            </a:r>
            <a:r>
              <a:rPr lang="ko-KR" altLang="en-US" dirty="0" err="1"/>
              <a:t>반려되었을당시</a:t>
            </a:r>
            <a:r>
              <a:rPr lang="ko-KR" altLang="en-US" dirty="0"/>
              <a:t> 결재순서</a:t>
            </a:r>
            <a:r>
              <a:rPr lang="en-US" altLang="ko-KR" dirty="0"/>
              <a:t>, </a:t>
            </a:r>
            <a:r>
              <a:rPr lang="ko-KR" altLang="en-US" dirty="0"/>
              <a:t>아래쪽은 새로 수정 후 나온 결재 순서입니다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결재 최종 완료된 보고서는</a:t>
            </a:r>
            <a:r>
              <a:rPr lang="en-US" altLang="ko-KR" dirty="0"/>
              <a:t>, </a:t>
            </a:r>
            <a:r>
              <a:rPr lang="ko-KR" altLang="en-US" dirty="0"/>
              <a:t>결재에 관여된 </a:t>
            </a:r>
            <a:r>
              <a:rPr lang="ko-KR" altLang="en-US" dirty="0" err="1"/>
              <a:t>모든사람에게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 err="1"/>
              <a:t>결재최종</a:t>
            </a:r>
            <a:r>
              <a:rPr lang="ko-KR" altLang="en-US" dirty="0"/>
              <a:t> 완료된 보고서입니다</a:t>
            </a:r>
            <a:r>
              <a:rPr lang="en-US" altLang="ko-KR" dirty="0"/>
              <a:t>.” </a:t>
            </a:r>
            <a:r>
              <a:rPr lang="ko-KR" altLang="en-US" dirty="0"/>
              <a:t>라고 </a:t>
            </a:r>
            <a:r>
              <a:rPr lang="ko-KR" altLang="en-US" dirty="0" err="1"/>
              <a:t>나오게되고</a:t>
            </a:r>
            <a:r>
              <a:rPr lang="en-US" altLang="ko-KR" dirty="0"/>
              <a:t>, </a:t>
            </a:r>
            <a:r>
              <a:rPr lang="ko-KR" altLang="en-US" dirty="0"/>
              <a:t>수정이 불가능한 상태가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185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개발일정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6829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60146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30232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32488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29354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811029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0448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72291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2303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일정관리 화면입니다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4898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일정등록 버튼을 </a:t>
            </a:r>
            <a:r>
              <a:rPr lang="ko-KR" altLang="en-US" dirty="0" err="1"/>
              <a:t>누르게되면</a:t>
            </a:r>
            <a:r>
              <a:rPr lang="en-US" altLang="ko-KR" dirty="0"/>
              <a:t>,</a:t>
            </a:r>
            <a:r>
              <a:rPr lang="ko-KR" altLang="en-US" dirty="0"/>
              <a:t> 일정등록창이 팝업으로 </a:t>
            </a:r>
            <a:r>
              <a:rPr lang="ko-KR" altLang="en-US" dirty="0" err="1"/>
              <a:t>나타나게되고</a:t>
            </a:r>
            <a:r>
              <a:rPr lang="ko-KR" altLang="en-US" dirty="0"/>
              <a:t> 일정명칭</a:t>
            </a:r>
            <a:r>
              <a:rPr lang="en-US" altLang="ko-KR" dirty="0"/>
              <a:t>, </a:t>
            </a:r>
            <a:r>
              <a:rPr lang="ko-KR" altLang="en-US" dirty="0"/>
              <a:t>시작 </a:t>
            </a:r>
            <a:r>
              <a:rPr lang="ko-KR" altLang="en-US" dirty="0" err="1"/>
              <a:t>마침날짜를</a:t>
            </a:r>
            <a:r>
              <a:rPr lang="ko-KR" altLang="en-US" dirty="0"/>
              <a:t> </a:t>
            </a:r>
            <a:r>
              <a:rPr lang="ko-KR" altLang="en-US" dirty="0" err="1"/>
              <a:t>선택후</a:t>
            </a:r>
            <a:r>
              <a:rPr lang="ko-KR" altLang="en-US" dirty="0"/>
              <a:t> 저장하면 등록이 </a:t>
            </a:r>
            <a:r>
              <a:rPr lang="ko-KR" altLang="en-US" dirty="0" err="1"/>
              <a:t>되게됩니다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5117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53128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내정보</a:t>
            </a:r>
            <a:r>
              <a:rPr lang="ko-KR" altLang="en-US" dirty="0"/>
              <a:t> 화면입니다</a:t>
            </a:r>
            <a:r>
              <a:rPr lang="en-US" altLang="ko-KR" dirty="0"/>
              <a:t>. </a:t>
            </a:r>
            <a:r>
              <a:rPr lang="ko-KR" altLang="en-US" dirty="0"/>
              <a:t>이름과 사번을 제외한 정보를 </a:t>
            </a:r>
            <a:r>
              <a:rPr lang="ko-KR" altLang="en-US" dirty="0" err="1"/>
              <a:t>수정할수있습니다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0449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다음은 관리자로 </a:t>
            </a:r>
            <a:r>
              <a:rPr lang="ko-KR" altLang="en-US" dirty="0" err="1"/>
              <a:t>로그인햇을때만</a:t>
            </a:r>
            <a:r>
              <a:rPr lang="ko-KR" altLang="en-US" dirty="0"/>
              <a:t> 접근이 가능한 관리자페이지 중 직원검색 화면입니다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등록된 </a:t>
            </a:r>
            <a:r>
              <a:rPr lang="ko-KR" altLang="en-US" dirty="0" err="1"/>
              <a:t>직원들중</a:t>
            </a:r>
            <a:r>
              <a:rPr lang="ko-KR" altLang="en-US" dirty="0"/>
              <a:t> </a:t>
            </a:r>
            <a:r>
              <a:rPr lang="ko-KR" altLang="en-US" dirty="0" err="1"/>
              <a:t>가입수락</a:t>
            </a:r>
            <a:r>
              <a:rPr lang="ko-KR" altLang="en-US" dirty="0"/>
              <a:t> 상태인 직원들 목록이 </a:t>
            </a:r>
            <a:r>
              <a:rPr lang="ko-KR" altLang="en-US" dirty="0" err="1"/>
              <a:t>나오게됩니다</a:t>
            </a:r>
            <a:r>
              <a:rPr lang="en-US" altLang="ko-KR" dirty="0"/>
              <a:t>. </a:t>
            </a:r>
            <a:r>
              <a:rPr lang="ko-KR" altLang="en-US" dirty="0"/>
              <a:t>아무 직원 하나를 클릭하면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5220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다음과같이 수정 페이지로 </a:t>
            </a:r>
            <a:r>
              <a:rPr lang="ko-KR" altLang="en-US" dirty="0" err="1"/>
              <a:t>넘어오게되고</a:t>
            </a:r>
            <a:r>
              <a:rPr lang="en-US" altLang="ko-KR" dirty="0"/>
              <a:t>,</a:t>
            </a:r>
            <a:r>
              <a:rPr lang="ko-KR" altLang="en-US" dirty="0"/>
              <a:t> 해당 직원의 직급을 </a:t>
            </a:r>
            <a:r>
              <a:rPr lang="ko-KR" altLang="en-US" dirty="0" err="1"/>
              <a:t>변경하는등</a:t>
            </a:r>
            <a:r>
              <a:rPr lang="ko-KR" altLang="en-US" dirty="0"/>
              <a:t> 모든 정보를 수정할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58831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관리자 페이지 중 </a:t>
            </a:r>
            <a:r>
              <a:rPr lang="ko-KR" altLang="en-US" dirty="0" err="1"/>
              <a:t>가입관리화면입니다</a:t>
            </a:r>
            <a:r>
              <a:rPr lang="en-US" altLang="ko-KR" dirty="0"/>
              <a:t>. </a:t>
            </a:r>
            <a:r>
              <a:rPr lang="ko-KR" altLang="en-US" dirty="0"/>
              <a:t>이곳은 처음 </a:t>
            </a:r>
            <a:r>
              <a:rPr lang="ko-KR" altLang="en-US" dirty="0" err="1"/>
              <a:t>로그인화면에서</a:t>
            </a:r>
            <a:r>
              <a:rPr lang="ko-KR" altLang="en-US" dirty="0"/>
              <a:t> 회원가입 신청을 한 직원들 목록이 </a:t>
            </a:r>
            <a:r>
              <a:rPr lang="ko-KR" altLang="en-US" dirty="0" err="1"/>
              <a:t>나오게됩니다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아무 직원 하나를 </a:t>
            </a:r>
            <a:r>
              <a:rPr lang="ko-KR" altLang="en-US" dirty="0" err="1"/>
              <a:t>클릭하게되면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006678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마찬가지로 수정페이지로 </a:t>
            </a:r>
            <a:r>
              <a:rPr lang="ko-KR" altLang="en-US" dirty="0" err="1"/>
              <a:t>오게되고</a:t>
            </a:r>
            <a:r>
              <a:rPr lang="en-US" altLang="ko-KR" dirty="0"/>
              <a:t>, </a:t>
            </a:r>
            <a:r>
              <a:rPr lang="ko-KR" altLang="en-US" dirty="0"/>
              <a:t>직급과 소속부서 직속상관을 </a:t>
            </a:r>
            <a:r>
              <a:rPr lang="ko-KR" altLang="en-US" dirty="0" err="1"/>
              <a:t>선택후</a:t>
            </a:r>
            <a:r>
              <a:rPr lang="ko-KR" altLang="en-US" dirty="0"/>
              <a:t> 가입상태를 </a:t>
            </a:r>
            <a:r>
              <a:rPr lang="en-US" altLang="ko-KR" dirty="0"/>
              <a:t>‘</a:t>
            </a:r>
            <a:r>
              <a:rPr lang="ko-KR" altLang="en-US" dirty="0" err="1"/>
              <a:t>가입수락</a:t>
            </a:r>
            <a:r>
              <a:rPr lang="ko-KR" altLang="en-US" dirty="0"/>
              <a:t>‘</a:t>
            </a:r>
            <a:r>
              <a:rPr lang="en-US" altLang="ko-KR" dirty="0"/>
              <a:t> </a:t>
            </a:r>
            <a:r>
              <a:rPr lang="ko-KR" altLang="en-US" dirty="0"/>
              <a:t>상태로 변경하고 수정을 하면 </a:t>
            </a:r>
            <a:endParaRPr lang="en-US" altLang="ko-KR" dirty="0"/>
          </a:p>
          <a:p>
            <a:r>
              <a:rPr lang="ko-KR" altLang="en-US" dirty="0"/>
              <a:t>직원검색 화면에 </a:t>
            </a:r>
            <a:r>
              <a:rPr lang="ko-KR" altLang="en-US" dirty="0" err="1"/>
              <a:t>나타나게됩니다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5153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ko-KR" altLang="en-US" dirty="0"/>
              <a:t>시연순서</a:t>
            </a:r>
          </a:p>
          <a:p>
            <a:endParaRPr lang="ko-KR" altLang="en-US" dirty="0"/>
          </a:p>
          <a:p>
            <a:r>
              <a:rPr lang="ko-KR" altLang="en-US" dirty="0"/>
              <a:t>김세준 대리 로그인</a:t>
            </a:r>
          </a:p>
          <a:p>
            <a:r>
              <a:rPr lang="en-US" altLang="ko-KR" dirty="0"/>
              <a:t>1. -</a:t>
            </a:r>
            <a:r>
              <a:rPr lang="ko-KR" altLang="en-US" dirty="0"/>
              <a:t>대시보드 통계 설명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   </a:t>
            </a:r>
            <a:r>
              <a:rPr lang="ko-KR" altLang="en-US" dirty="0"/>
              <a:t>등록한 보고서 결재상태 월 변경</a:t>
            </a:r>
          </a:p>
          <a:p>
            <a:r>
              <a:rPr lang="ko-KR" altLang="en-US" dirty="0"/>
              <a:t>         등록한 보고서 항목 보고서 변경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보고서결재 </a:t>
            </a:r>
            <a:r>
              <a:rPr lang="en-US" altLang="ko-KR" dirty="0"/>
              <a:t>- </a:t>
            </a:r>
            <a:r>
              <a:rPr lang="ko-KR" altLang="en-US" dirty="0"/>
              <a:t>일일보고서</a:t>
            </a:r>
          </a:p>
          <a:p>
            <a:r>
              <a:rPr lang="ko-KR" altLang="en-US" dirty="0"/>
              <a:t>정렬 기능</a:t>
            </a:r>
          </a:p>
          <a:p>
            <a:r>
              <a:rPr lang="ko-KR" altLang="en-US" dirty="0"/>
              <a:t>조건 검색</a:t>
            </a:r>
          </a:p>
          <a:p>
            <a:r>
              <a:rPr lang="ko-KR" altLang="en-US" dirty="0"/>
              <a:t>내용물보기</a:t>
            </a:r>
          </a:p>
          <a:p>
            <a:r>
              <a:rPr lang="ko-KR" altLang="en-US" dirty="0"/>
              <a:t>일일보고서 등록 </a:t>
            </a:r>
            <a:r>
              <a:rPr lang="en-US" altLang="ko-KR" dirty="0"/>
              <a:t>(</a:t>
            </a:r>
            <a:r>
              <a:rPr lang="ko-KR" altLang="en-US" dirty="0" err="1"/>
              <a:t>등록된것보여주고</a:t>
            </a:r>
            <a:r>
              <a:rPr lang="ko-KR" altLang="en-US" dirty="0"/>
              <a:t> 클릭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 err="1"/>
              <a:t>임은석</a:t>
            </a:r>
            <a:r>
              <a:rPr lang="ko-KR" altLang="en-US" dirty="0"/>
              <a:t> 대리 로그인</a:t>
            </a:r>
          </a:p>
          <a:p>
            <a:r>
              <a:rPr lang="ko-KR" altLang="en-US" dirty="0"/>
              <a:t>마찬가지로 </a:t>
            </a:r>
            <a:r>
              <a:rPr lang="ko-KR" altLang="en-US" dirty="0" err="1"/>
              <a:t>임은석대리의</a:t>
            </a:r>
            <a:r>
              <a:rPr lang="ko-KR" altLang="en-US" dirty="0"/>
              <a:t> 통계를 </a:t>
            </a:r>
            <a:r>
              <a:rPr lang="ko-KR" altLang="en-US" dirty="0" err="1"/>
              <a:t>알수있고</a:t>
            </a:r>
            <a:endParaRPr lang="ko-KR" altLang="en-US" dirty="0"/>
          </a:p>
          <a:p>
            <a:r>
              <a:rPr lang="ko-KR" altLang="en-US" dirty="0"/>
              <a:t>보고서 결재요청목록엔 </a:t>
            </a:r>
            <a:r>
              <a:rPr lang="ko-KR" altLang="en-US" dirty="0" err="1"/>
              <a:t>좀전에</a:t>
            </a:r>
            <a:r>
              <a:rPr lang="ko-KR" altLang="en-US" dirty="0"/>
              <a:t> </a:t>
            </a:r>
            <a:r>
              <a:rPr lang="ko-KR" altLang="en-US" dirty="0" err="1"/>
              <a:t>김세준사원이</a:t>
            </a:r>
            <a:r>
              <a:rPr lang="ko-KR" altLang="en-US" dirty="0"/>
              <a:t> </a:t>
            </a:r>
            <a:r>
              <a:rPr lang="ko-KR" altLang="en-US" dirty="0" err="1"/>
              <a:t>올린글이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  <a:r>
              <a:rPr lang="ko-KR" altLang="en-US" dirty="0"/>
              <a:t>주황색 게시물을 클릭하면 바로 해당 보고서 상세페이지로 </a:t>
            </a:r>
            <a:r>
              <a:rPr lang="ko-KR" altLang="en-US" dirty="0" err="1"/>
              <a:t>이동할수</a:t>
            </a:r>
            <a:r>
              <a:rPr lang="ko-KR" altLang="en-US" dirty="0"/>
              <a:t> 있습니다</a:t>
            </a:r>
            <a:r>
              <a:rPr lang="en-US" altLang="ko-KR" dirty="0"/>
              <a:t>. (</a:t>
            </a:r>
            <a:r>
              <a:rPr lang="ko-KR" altLang="en-US" dirty="0"/>
              <a:t>들어갔다가 </a:t>
            </a:r>
            <a:r>
              <a:rPr lang="ko-KR" altLang="en-US" dirty="0" err="1"/>
              <a:t>화면닫기로</a:t>
            </a:r>
            <a:r>
              <a:rPr lang="ko-KR" altLang="en-US" dirty="0"/>
              <a:t> 일일보고서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이런식으로</a:t>
            </a:r>
            <a:r>
              <a:rPr lang="ko-KR" altLang="en-US" dirty="0"/>
              <a:t> 김세준 사원이 결재요청한 보고서가 미결재로 </a:t>
            </a:r>
            <a:r>
              <a:rPr lang="ko-KR" altLang="en-US" dirty="0" err="1"/>
              <a:t>올라온것을</a:t>
            </a:r>
            <a:r>
              <a:rPr lang="ko-KR" altLang="en-US" dirty="0"/>
              <a:t> </a:t>
            </a:r>
            <a:r>
              <a:rPr lang="ko-KR" altLang="en-US" dirty="0" err="1"/>
              <a:t>확인하실수</a:t>
            </a:r>
            <a:r>
              <a:rPr lang="ko-KR" altLang="en-US" dirty="0"/>
              <a:t> 있습니다</a:t>
            </a:r>
          </a:p>
          <a:p>
            <a:r>
              <a:rPr lang="ko-KR" altLang="en-US" dirty="0"/>
              <a:t>다시 들어가서 결재를 해보겠습니다</a:t>
            </a:r>
            <a:r>
              <a:rPr lang="en-US" altLang="ko-KR" dirty="0"/>
              <a:t>.  </a:t>
            </a:r>
            <a:r>
              <a:rPr lang="ko-KR" altLang="en-US" dirty="0"/>
              <a:t>결재 </a:t>
            </a:r>
            <a:r>
              <a:rPr lang="en-US" altLang="ko-KR" dirty="0"/>
              <a:t>/ </a:t>
            </a:r>
            <a:r>
              <a:rPr lang="ko-KR" altLang="en-US" dirty="0" err="1"/>
              <a:t>반려중</a:t>
            </a:r>
            <a:r>
              <a:rPr lang="ko-KR" altLang="en-US" dirty="0"/>
              <a:t> 하나를 선택하고 </a:t>
            </a:r>
          </a:p>
          <a:p>
            <a:r>
              <a:rPr lang="ko-KR" altLang="en-US" dirty="0"/>
              <a:t>결재를 </a:t>
            </a:r>
            <a:r>
              <a:rPr lang="ko-KR" altLang="en-US" dirty="0" err="1"/>
              <a:t>선택시</a:t>
            </a:r>
            <a:r>
              <a:rPr lang="ko-KR" altLang="en-US" dirty="0"/>
              <a:t> </a:t>
            </a:r>
            <a:r>
              <a:rPr lang="ko-KR" altLang="en-US" dirty="0" err="1"/>
              <a:t>등록했을때와</a:t>
            </a:r>
            <a:r>
              <a:rPr lang="ko-KR" altLang="en-US" dirty="0"/>
              <a:t> 마찬가지로 다음 결재자를 </a:t>
            </a:r>
            <a:r>
              <a:rPr lang="ko-KR" altLang="en-US" dirty="0" err="1"/>
              <a:t>선택해야하는데</a:t>
            </a:r>
            <a:r>
              <a:rPr lang="ko-KR" altLang="en-US" dirty="0"/>
              <a:t> 여기서 </a:t>
            </a:r>
            <a:r>
              <a:rPr lang="en-US" altLang="ko-KR" dirty="0"/>
              <a:t>'</a:t>
            </a:r>
            <a:r>
              <a:rPr lang="ko-KR" altLang="en-US" dirty="0"/>
              <a:t>다음 결재자 없음</a:t>
            </a:r>
            <a:r>
              <a:rPr lang="en-US" altLang="ko-KR" dirty="0"/>
              <a:t>'</a:t>
            </a:r>
            <a:r>
              <a:rPr lang="ko-KR" altLang="en-US" dirty="0"/>
              <a:t>을 선택하고 </a:t>
            </a:r>
            <a:r>
              <a:rPr lang="ko-KR" altLang="en-US" dirty="0" err="1"/>
              <a:t>결재를하면</a:t>
            </a:r>
            <a:r>
              <a:rPr lang="ko-KR" altLang="en-US" dirty="0"/>
              <a:t> 해당 보고서는 </a:t>
            </a:r>
            <a:r>
              <a:rPr lang="en-US" altLang="ko-KR" dirty="0"/>
              <a:t>'</a:t>
            </a:r>
            <a:r>
              <a:rPr lang="ko-KR" altLang="en-US" dirty="0" err="1"/>
              <a:t>결재최종완료</a:t>
            </a:r>
            <a:r>
              <a:rPr lang="en-US" altLang="ko-KR" dirty="0"/>
              <a:t>' </a:t>
            </a:r>
            <a:r>
              <a:rPr lang="ko-KR" altLang="en-US" dirty="0"/>
              <a:t>상태가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그러면 결재에 참여한 모든 사람들 또한 해당보고서는 </a:t>
            </a:r>
            <a:r>
              <a:rPr lang="en-US" altLang="ko-KR" dirty="0"/>
              <a:t>'</a:t>
            </a:r>
            <a:r>
              <a:rPr lang="ko-KR" altLang="en-US" dirty="0" err="1"/>
              <a:t>결재최종완료</a:t>
            </a:r>
            <a:r>
              <a:rPr lang="en-US" altLang="ko-KR" dirty="0"/>
              <a:t>' </a:t>
            </a:r>
            <a:r>
              <a:rPr lang="ko-KR" altLang="en-US" dirty="0"/>
              <a:t>상태로 </a:t>
            </a:r>
            <a:r>
              <a:rPr lang="ko-KR" altLang="en-US" dirty="0" err="1"/>
              <a:t>보이게됩니다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영업보고서</a:t>
            </a:r>
          </a:p>
          <a:p>
            <a:r>
              <a:rPr lang="ko-KR" altLang="en-US" dirty="0"/>
              <a:t>영업보고서 화면입니다</a:t>
            </a:r>
            <a:r>
              <a:rPr lang="en-US" altLang="ko-KR" dirty="0"/>
              <a:t>. </a:t>
            </a:r>
            <a:r>
              <a:rPr lang="ko-KR" altLang="en-US" dirty="0"/>
              <a:t>일일보고서와 마찬가지로 위엔 검색조건 아래엔 리스트가 나옵니다</a:t>
            </a:r>
          </a:p>
          <a:p>
            <a:r>
              <a:rPr lang="ko-KR" altLang="en-US" dirty="0"/>
              <a:t>역시 리스트는 정렬기능이 있고</a:t>
            </a:r>
          </a:p>
          <a:p>
            <a:r>
              <a:rPr lang="ko-KR" altLang="en-US" dirty="0"/>
              <a:t>검색 한번 해보겠습니다</a:t>
            </a:r>
            <a:r>
              <a:rPr lang="en-US" altLang="ko-KR" dirty="0"/>
              <a:t>. --&gt; </a:t>
            </a:r>
            <a:r>
              <a:rPr lang="ko-KR" altLang="en-US" dirty="0" err="1"/>
              <a:t>검색후</a:t>
            </a:r>
            <a:r>
              <a:rPr lang="ko-KR" altLang="en-US" dirty="0"/>
              <a:t> 클릭</a:t>
            </a:r>
          </a:p>
          <a:p>
            <a:r>
              <a:rPr lang="ko-KR" altLang="en-US" dirty="0"/>
              <a:t>등록 또한 </a:t>
            </a:r>
            <a:r>
              <a:rPr lang="ko-KR" altLang="en-US" dirty="0" err="1"/>
              <a:t>하게되면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ko-KR" altLang="en-US" dirty="0" err="1"/>
              <a:t>등록이되어</a:t>
            </a:r>
            <a:r>
              <a:rPr lang="ko-KR" altLang="en-US" dirty="0"/>
              <a:t> 리스트에 </a:t>
            </a:r>
            <a:r>
              <a:rPr lang="ko-KR" altLang="en-US" dirty="0" err="1"/>
              <a:t>표시가됩니다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결재 하는 방법은 일일보고서와 동일하고 다음은 </a:t>
            </a:r>
            <a:r>
              <a:rPr lang="ko-KR" altLang="en-US" dirty="0" err="1"/>
              <a:t>지출보고서입니다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지출보고서</a:t>
            </a:r>
          </a:p>
          <a:p>
            <a:r>
              <a:rPr lang="ko-KR" altLang="en-US" dirty="0"/>
              <a:t>지출보고서 화면입니다</a:t>
            </a:r>
            <a:r>
              <a:rPr lang="en-US" altLang="ko-KR" dirty="0"/>
              <a:t>. </a:t>
            </a:r>
            <a:r>
              <a:rPr lang="ko-KR" altLang="en-US" dirty="0"/>
              <a:t>일일보고서와 마찬가지로 위엔 검색조건 아래엔 리스트가 나옵니다</a:t>
            </a:r>
          </a:p>
          <a:p>
            <a:r>
              <a:rPr lang="ko-KR" altLang="en-US" dirty="0"/>
              <a:t>역시 리스트는 정렬기능이 있고</a:t>
            </a:r>
          </a:p>
          <a:p>
            <a:r>
              <a:rPr lang="ko-KR" altLang="en-US" dirty="0"/>
              <a:t>검색 한번 해보겠습니다</a:t>
            </a:r>
            <a:r>
              <a:rPr lang="en-US" altLang="ko-KR" dirty="0"/>
              <a:t>. --&gt; </a:t>
            </a:r>
            <a:r>
              <a:rPr lang="ko-KR" altLang="en-US" dirty="0" err="1"/>
              <a:t>검색후</a:t>
            </a:r>
            <a:r>
              <a:rPr lang="ko-KR" altLang="en-US" dirty="0"/>
              <a:t> 클릭</a:t>
            </a:r>
          </a:p>
          <a:p>
            <a:r>
              <a:rPr lang="ko-KR" altLang="en-US" dirty="0"/>
              <a:t>등록 과 결재 방법은 이전과 동일합니다</a:t>
            </a:r>
            <a:r>
              <a:rPr lang="en-US" altLang="ko-KR" dirty="0"/>
              <a:t>.  </a:t>
            </a:r>
            <a:r>
              <a:rPr lang="ko-KR" altLang="en-US" dirty="0"/>
              <a:t>다음은 일정관리 페이지입니다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일정관리</a:t>
            </a:r>
          </a:p>
          <a:p>
            <a:r>
              <a:rPr lang="ko-KR" altLang="en-US" dirty="0"/>
              <a:t>일정관리는 </a:t>
            </a:r>
            <a:r>
              <a:rPr lang="en-US" altLang="ko-KR" dirty="0" err="1"/>
              <a:t>Fullcalendar</a:t>
            </a:r>
            <a:r>
              <a:rPr lang="en-US" altLang="ko-KR" dirty="0"/>
              <a:t> </a:t>
            </a:r>
            <a:r>
              <a:rPr lang="ko-KR" altLang="en-US" dirty="0"/>
              <a:t>라이브러리를 사용하여 구현하였으며</a:t>
            </a:r>
          </a:p>
          <a:p>
            <a:r>
              <a:rPr lang="ko-KR" altLang="en-US" dirty="0"/>
              <a:t>구글 캘린더 </a:t>
            </a:r>
            <a:r>
              <a:rPr lang="en-US" altLang="ko-KR" dirty="0"/>
              <a:t>API</a:t>
            </a:r>
            <a:r>
              <a:rPr lang="ko-KR" altLang="en-US" dirty="0"/>
              <a:t>를 통해 한국 공휴일 정보를 가져와 표시해줍니다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페이지는 로그인한 사람</a:t>
            </a:r>
            <a:r>
              <a:rPr lang="en-US" altLang="ko-KR" dirty="0"/>
              <a:t>, </a:t>
            </a:r>
            <a:r>
              <a:rPr lang="ko-KR" altLang="en-US" dirty="0"/>
              <a:t>즉  지금은 </a:t>
            </a:r>
            <a:r>
              <a:rPr lang="ko-KR" altLang="en-US" dirty="0" err="1"/>
              <a:t>임은석</a:t>
            </a:r>
            <a:r>
              <a:rPr lang="ko-KR" altLang="en-US" dirty="0"/>
              <a:t> 대리가 직접 등록한 일정이 </a:t>
            </a:r>
            <a:r>
              <a:rPr lang="ko-KR" altLang="en-US" dirty="0" err="1"/>
              <a:t>표시되게됩니다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이전달</a:t>
            </a:r>
            <a:r>
              <a:rPr lang="en-US" altLang="ko-KR" dirty="0"/>
              <a:t>, </a:t>
            </a:r>
            <a:r>
              <a:rPr lang="ko-KR" altLang="en-US" dirty="0"/>
              <a:t>다음달</a:t>
            </a:r>
            <a:r>
              <a:rPr lang="en-US" altLang="ko-KR" dirty="0"/>
              <a:t>, </a:t>
            </a:r>
            <a:r>
              <a:rPr lang="ko-KR" altLang="en-US" dirty="0"/>
              <a:t>월별</a:t>
            </a:r>
            <a:r>
              <a:rPr lang="en-US" altLang="ko-KR" dirty="0"/>
              <a:t>, </a:t>
            </a:r>
            <a:r>
              <a:rPr lang="ko-KR" altLang="en-US" dirty="0"/>
              <a:t>주별</a:t>
            </a:r>
            <a:r>
              <a:rPr lang="en-US" altLang="ko-KR" dirty="0"/>
              <a:t>, </a:t>
            </a:r>
            <a:r>
              <a:rPr lang="ko-KR" altLang="en-US" dirty="0"/>
              <a:t>일별 또는 이달의 일정목록을 </a:t>
            </a:r>
            <a:r>
              <a:rPr lang="ko-KR" altLang="en-US" dirty="0" err="1"/>
              <a:t>볼수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r>
              <a:rPr lang="ko-KR" altLang="en-US" dirty="0"/>
              <a:t>일정을 옮기면 날짜가 </a:t>
            </a:r>
            <a:r>
              <a:rPr lang="en-US" altLang="ko-KR" dirty="0"/>
              <a:t>Ajax </a:t>
            </a:r>
            <a:r>
              <a:rPr lang="ko-KR" altLang="en-US" dirty="0"/>
              <a:t>통신을 통하여 등록된 </a:t>
            </a:r>
            <a:r>
              <a:rPr lang="en-US" altLang="ko-KR" dirty="0"/>
              <a:t>DB</a:t>
            </a:r>
            <a:r>
              <a:rPr lang="ko-KR" altLang="en-US" dirty="0"/>
              <a:t>에도 실시간으로 </a:t>
            </a:r>
            <a:r>
              <a:rPr lang="ko-KR" altLang="en-US" dirty="0" err="1"/>
              <a:t>변하게됩니다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마찬가지로 일정을 늘리거나 </a:t>
            </a:r>
            <a:r>
              <a:rPr lang="ko-KR" altLang="en-US" dirty="0" err="1"/>
              <a:t>줄일수있고</a:t>
            </a:r>
            <a:r>
              <a:rPr lang="en-US" altLang="ko-KR" dirty="0"/>
              <a:t>, </a:t>
            </a:r>
            <a:r>
              <a:rPr lang="ko-KR" altLang="en-US" dirty="0"/>
              <a:t>클릭하면 </a:t>
            </a:r>
            <a:r>
              <a:rPr lang="ko-KR" altLang="en-US" dirty="0" err="1"/>
              <a:t>삭제가됩니다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일정등록 버튼을 누르면 팝업창으로 일정등록 창이 </a:t>
            </a:r>
            <a:r>
              <a:rPr lang="ko-KR" altLang="en-US" dirty="0" err="1"/>
              <a:t>뜨게되고</a:t>
            </a:r>
            <a:endParaRPr lang="ko-KR" altLang="en-US" dirty="0"/>
          </a:p>
          <a:p>
            <a:r>
              <a:rPr lang="ko-KR" altLang="en-US" dirty="0"/>
              <a:t>일정명칭을 정하고 시작날짜 </a:t>
            </a:r>
            <a:r>
              <a:rPr lang="ko-KR" altLang="en-US" dirty="0" err="1"/>
              <a:t>마침날짜를</a:t>
            </a:r>
            <a:r>
              <a:rPr lang="ko-KR" altLang="en-US" dirty="0"/>
              <a:t> 클릭하면 </a:t>
            </a:r>
            <a:r>
              <a:rPr lang="en-US" altLang="ko-KR" dirty="0" err="1"/>
              <a:t>JQuery</a:t>
            </a:r>
            <a:r>
              <a:rPr lang="en-US" altLang="ko-KR" dirty="0"/>
              <a:t> UI</a:t>
            </a:r>
            <a:r>
              <a:rPr lang="ko-KR" altLang="en-US" dirty="0"/>
              <a:t>로 구현한 달력이 </a:t>
            </a:r>
            <a:r>
              <a:rPr lang="ko-KR" altLang="en-US" dirty="0" err="1"/>
              <a:t>뜨게됩니다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날짜를 클릭하면 </a:t>
            </a:r>
            <a:r>
              <a:rPr lang="ko-KR" altLang="en-US" dirty="0" err="1"/>
              <a:t>입력이되고</a:t>
            </a:r>
            <a:r>
              <a:rPr lang="ko-KR" altLang="en-US" dirty="0"/>
              <a:t> </a:t>
            </a:r>
            <a:r>
              <a:rPr lang="ko-KR" altLang="en-US" dirty="0" err="1"/>
              <a:t>그다음</a:t>
            </a:r>
            <a:r>
              <a:rPr lang="ko-KR" altLang="en-US" dirty="0"/>
              <a:t> 저장하기를 누르면 일정등록이 되는 모습을 </a:t>
            </a:r>
            <a:r>
              <a:rPr lang="ko-KR" altLang="en-US" dirty="0" err="1"/>
              <a:t>볼수있습니다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5. </a:t>
            </a:r>
            <a:r>
              <a:rPr lang="ko-KR" altLang="en-US" dirty="0" err="1"/>
              <a:t>내정보</a:t>
            </a:r>
            <a:endParaRPr lang="ko-KR" altLang="en-US" dirty="0"/>
          </a:p>
          <a:p>
            <a:r>
              <a:rPr lang="ko-KR" altLang="en-US" dirty="0"/>
              <a:t>다음은 </a:t>
            </a:r>
            <a:r>
              <a:rPr lang="ko-KR" altLang="en-US" dirty="0" err="1"/>
              <a:t>내정보</a:t>
            </a:r>
            <a:r>
              <a:rPr lang="ko-KR" altLang="en-US" dirty="0"/>
              <a:t> 페이지입니다</a:t>
            </a:r>
            <a:r>
              <a:rPr lang="en-US" altLang="ko-KR" dirty="0"/>
              <a:t>. </a:t>
            </a:r>
            <a:r>
              <a:rPr lang="ko-KR" altLang="en-US" dirty="0"/>
              <a:t>이름과 사번을 제외한 개인정보를 </a:t>
            </a:r>
            <a:r>
              <a:rPr lang="ko-KR" altLang="en-US" dirty="0" err="1"/>
              <a:t>변경할수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로그인한 암호를 </a:t>
            </a:r>
            <a:r>
              <a:rPr lang="ko-KR" altLang="en-US" dirty="0" err="1"/>
              <a:t>적은후</a:t>
            </a:r>
            <a:r>
              <a:rPr lang="en-US" altLang="ko-KR" dirty="0"/>
              <a:t>, </a:t>
            </a:r>
            <a:r>
              <a:rPr lang="ko-KR" altLang="en-US" dirty="0"/>
              <a:t>전화번호를 변경하면 </a:t>
            </a:r>
            <a:r>
              <a:rPr lang="ko-KR" altLang="en-US" dirty="0" err="1"/>
              <a:t>변경이되는</a:t>
            </a:r>
            <a:r>
              <a:rPr lang="ko-KR" altLang="en-US" dirty="0"/>
              <a:t> 모습을 </a:t>
            </a:r>
            <a:r>
              <a:rPr lang="ko-KR" altLang="en-US" dirty="0" err="1"/>
              <a:t>보실수있습니다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 관리자로 로그인해보겠습니다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대시보드</a:t>
            </a:r>
          </a:p>
          <a:p>
            <a:r>
              <a:rPr lang="ko-KR" altLang="en-US" dirty="0"/>
              <a:t>관리자로 </a:t>
            </a:r>
            <a:r>
              <a:rPr lang="ko-KR" altLang="en-US" dirty="0" err="1"/>
              <a:t>로그인시</a:t>
            </a:r>
            <a:r>
              <a:rPr lang="ko-KR" altLang="en-US" dirty="0"/>
              <a:t> 직원들이 총 결재한횟수</a:t>
            </a:r>
            <a:r>
              <a:rPr lang="en-US" altLang="ko-KR" dirty="0"/>
              <a:t>, </a:t>
            </a:r>
            <a:r>
              <a:rPr lang="ko-KR" altLang="en-US" dirty="0"/>
              <a:t>현재 올라온 모든 보고서 결재상태</a:t>
            </a:r>
            <a:r>
              <a:rPr lang="en-US" altLang="ko-KR" dirty="0"/>
              <a:t>,  </a:t>
            </a:r>
            <a:r>
              <a:rPr lang="ko-KR" altLang="en-US" dirty="0"/>
              <a:t>항목별 개수를 </a:t>
            </a:r>
            <a:r>
              <a:rPr lang="ko-KR" altLang="en-US" dirty="0" err="1"/>
              <a:t>알수있습니다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 </a:t>
            </a:r>
            <a:r>
              <a:rPr lang="ko-KR" altLang="en-US" dirty="0"/>
              <a:t>공지사항</a:t>
            </a:r>
          </a:p>
          <a:p>
            <a:r>
              <a:rPr lang="ko-KR" altLang="en-US" dirty="0"/>
              <a:t>검색과 </a:t>
            </a:r>
            <a:r>
              <a:rPr lang="ko-KR" altLang="en-US" dirty="0" err="1"/>
              <a:t>리스트가있고</a:t>
            </a:r>
            <a:r>
              <a:rPr lang="ko-KR" altLang="en-US" dirty="0"/>
              <a:t> 글쓰기버튼은 관리자로 </a:t>
            </a:r>
            <a:r>
              <a:rPr lang="ko-KR" altLang="en-US" dirty="0" err="1"/>
              <a:t>로그인할때만</a:t>
            </a:r>
            <a:r>
              <a:rPr lang="ko-KR" altLang="en-US" dirty="0"/>
              <a:t> 활성화됩니다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글쓰기 버튼을 누르면 제목과 내용을 </a:t>
            </a:r>
            <a:r>
              <a:rPr lang="ko-KR" altLang="en-US" dirty="0" err="1"/>
              <a:t>적을수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내용은 </a:t>
            </a:r>
            <a:r>
              <a:rPr lang="en-US" altLang="ko-KR" dirty="0" err="1"/>
              <a:t>CKeditor</a:t>
            </a:r>
            <a:r>
              <a:rPr lang="ko-KR" altLang="en-US" dirty="0"/>
              <a:t>를 이용하여 폰트의 스타일이나 본문스타일을 </a:t>
            </a:r>
            <a:r>
              <a:rPr lang="ko-KR" altLang="en-US" dirty="0" err="1"/>
              <a:t>변경할수있고</a:t>
            </a:r>
            <a:r>
              <a:rPr lang="ko-KR" altLang="en-US" dirty="0"/>
              <a:t> 표를 </a:t>
            </a:r>
            <a:r>
              <a:rPr lang="ko-KR" altLang="en-US" dirty="0" err="1"/>
              <a:t>삽입할수도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미리 입력해논 데이터를 등록하면 새로 등록한 글이 리스트에 보이고 클릭하면 내용이 </a:t>
            </a:r>
            <a:r>
              <a:rPr lang="ko-KR" altLang="en-US" dirty="0" err="1"/>
              <a:t>나오게됩니다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관리자 페이지 </a:t>
            </a:r>
            <a:r>
              <a:rPr lang="en-US" altLang="ko-KR" dirty="0"/>
              <a:t>- </a:t>
            </a:r>
            <a:r>
              <a:rPr lang="ko-KR" altLang="en-US" dirty="0"/>
              <a:t>직원관리</a:t>
            </a:r>
          </a:p>
          <a:p>
            <a:r>
              <a:rPr lang="ko-KR" altLang="en-US" dirty="0"/>
              <a:t>관리자 페이지는 관리자권한이 있는 아이디로만 접속이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80296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시연을 마치겠습니다</a:t>
            </a:r>
            <a:r>
              <a:rPr lang="en-US" altLang="ko-KR" dirty="0"/>
              <a:t>. </a:t>
            </a:r>
            <a:r>
              <a:rPr lang="ko-KR" altLang="en-US" dirty="0"/>
              <a:t>다음은 문제점 및 해결책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68775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667331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30779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802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DB </a:t>
            </a:r>
            <a:r>
              <a:rPr lang="ko-KR" altLang="en-US" dirty="0"/>
              <a:t>테이블 설계입니다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54773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시연을 마치겠습니다</a:t>
            </a:r>
            <a:r>
              <a:rPr lang="en-US" altLang="ko-KR" dirty="0"/>
              <a:t>. </a:t>
            </a:r>
            <a:r>
              <a:rPr lang="ko-KR" altLang="en-US" dirty="0"/>
              <a:t>다음은 문제점 및 해결책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32007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708905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0826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헬로웍스의</a:t>
            </a:r>
            <a:r>
              <a:rPr lang="ko-KR" altLang="en-US" dirty="0"/>
              <a:t> </a:t>
            </a:r>
            <a:r>
              <a:rPr lang="en-US" altLang="ko-KR" dirty="0"/>
              <a:t>ER </a:t>
            </a:r>
            <a:r>
              <a:rPr lang="ko-KR" altLang="en-US" dirty="0"/>
              <a:t>다이어그램 설계입니다</a:t>
            </a:r>
            <a:r>
              <a:rPr lang="en-US" altLang="ko-KR" dirty="0"/>
              <a:t>. </a:t>
            </a:r>
            <a:r>
              <a:rPr lang="ko-KR" altLang="en-US" dirty="0"/>
              <a:t>총 </a:t>
            </a:r>
            <a:r>
              <a:rPr lang="en-US" altLang="ko-KR" dirty="0"/>
              <a:t>17</a:t>
            </a:r>
            <a:r>
              <a:rPr lang="ko-KR" altLang="en-US" dirty="0"/>
              <a:t>개의 테이블로 </a:t>
            </a:r>
            <a:r>
              <a:rPr lang="ko-KR" altLang="en-US" dirty="0" err="1"/>
              <a:t>이루어져있습니다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A4E647-5A0F-41E6-A0EF-B58D8C1C6C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654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5E9A-5324-42C9-A814-453150BB4A1D}" type="datetimeFigureOut">
              <a:rPr lang="ko-KR" altLang="en-US" smtClean="0"/>
              <a:t>2019-08-13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3B82-D5F8-49F4-B905-BCA3D0053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322925"/>
      </p:ext>
    </p:extLst>
  </p:cSld>
  <p:clrMapOvr>
    <a:masterClrMapping/>
  </p:clrMapOvr>
  <p:transition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5E9A-5324-42C9-A814-453150BB4A1D}" type="datetimeFigureOut">
              <a:rPr lang="ko-KR" altLang="en-US" smtClean="0"/>
              <a:t>2019-08-13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3B82-D5F8-49F4-B905-BCA3D0053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486798"/>
      </p:ext>
    </p:extLst>
  </p:cSld>
  <p:clrMapOvr>
    <a:masterClrMapping/>
  </p:clrMapOvr>
  <p:transition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5E9A-5324-42C9-A814-453150BB4A1D}" type="datetimeFigureOut">
              <a:rPr lang="ko-KR" altLang="en-US" smtClean="0"/>
              <a:t>2019-08-13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3B82-D5F8-49F4-B905-BCA3D0053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208578"/>
      </p:ext>
    </p:extLst>
  </p:cSld>
  <p:clrMapOvr>
    <a:masterClrMapping/>
  </p:clrMapOvr>
  <p:transition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5E9A-5324-42C9-A814-453150BB4A1D}" type="datetimeFigureOut">
              <a:rPr lang="ko-KR" altLang="en-US" smtClean="0"/>
              <a:t>2019-08-13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3B82-D5F8-49F4-B905-BCA3D0053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853642"/>
      </p:ext>
    </p:extLst>
  </p:cSld>
  <p:clrMapOvr>
    <a:masterClrMapping/>
  </p:clrMapOvr>
  <p:transition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5E9A-5324-42C9-A814-453150BB4A1D}" type="datetimeFigureOut">
              <a:rPr lang="ko-KR" altLang="en-US" smtClean="0"/>
              <a:t>2019-08-13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3B82-D5F8-49F4-B905-BCA3D0053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891473"/>
      </p:ext>
    </p:extLst>
  </p:cSld>
  <p:clrMapOvr>
    <a:masterClrMapping/>
  </p:clrMapOvr>
  <p:transition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5E9A-5324-42C9-A814-453150BB4A1D}" type="datetimeFigureOut">
              <a:rPr lang="ko-KR" altLang="en-US" smtClean="0"/>
              <a:t>2019-08-13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3B82-D5F8-49F4-B905-BCA3D0053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298806"/>
      </p:ext>
    </p:extLst>
  </p:cSld>
  <p:clrMapOvr>
    <a:masterClrMapping/>
  </p:clrMapOvr>
  <p:transition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5E9A-5324-42C9-A814-453150BB4A1D}" type="datetimeFigureOut">
              <a:rPr lang="ko-KR" altLang="en-US" smtClean="0"/>
              <a:t>2019-08-13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3B82-D5F8-49F4-B905-BCA3D0053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807112"/>
      </p:ext>
    </p:extLst>
  </p:cSld>
  <p:clrMapOvr>
    <a:masterClrMapping/>
  </p:clrMapOvr>
  <p:transition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5E9A-5324-42C9-A814-453150BB4A1D}" type="datetimeFigureOut">
              <a:rPr lang="ko-KR" altLang="en-US" smtClean="0"/>
              <a:t>2019-08-13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3B82-D5F8-49F4-B905-BCA3D0053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712834"/>
      </p:ext>
    </p:extLst>
  </p:cSld>
  <p:clrMapOvr>
    <a:masterClrMapping/>
  </p:clrMapOvr>
  <p:transition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5E9A-5324-42C9-A814-453150BB4A1D}" type="datetimeFigureOut">
              <a:rPr lang="ko-KR" altLang="en-US" smtClean="0"/>
              <a:t>2019-08-13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3B82-D5F8-49F4-B905-BCA3D0053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162819"/>
      </p:ext>
    </p:extLst>
  </p:cSld>
  <p:clrMapOvr>
    <a:masterClrMapping/>
  </p:clrMapOvr>
  <p:transition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5E9A-5324-42C9-A814-453150BB4A1D}" type="datetimeFigureOut">
              <a:rPr lang="ko-KR" altLang="en-US" smtClean="0"/>
              <a:t>2019-08-13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3B82-D5F8-49F4-B905-BCA3D0053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947781"/>
      </p:ext>
    </p:extLst>
  </p:cSld>
  <p:clrMapOvr>
    <a:masterClrMapping/>
  </p:clrMapOvr>
  <p:transition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F5E9A-5324-42C9-A814-453150BB4A1D}" type="datetimeFigureOut">
              <a:rPr lang="ko-KR" altLang="en-US" smtClean="0"/>
              <a:t>2019-08-13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03B82-D5F8-49F4-B905-BCA3D0053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717815"/>
      </p:ext>
    </p:extLst>
  </p:cSld>
  <p:clrMapOvr>
    <a:masterClrMapping/>
  </p:clrMapOvr>
  <p:transition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2019-08-13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2019-08-13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2019-08-13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ll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F5E9A-5324-42C9-A814-453150BB4A1D}" type="datetimeFigureOut">
              <a:rPr lang="ko-KR" altLang="en-US" smtClean="0"/>
              <a:t>2019-08-13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03B82-D5F8-49F4-B905-BCA3D00534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842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pull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3" Type="http://schemas.openxmlformats.org/officeDocument/2006/relationships/image" Target="../media/image9.png"/><Relationship Id="rId21" Type="http://schemas.openxmlformats.org/officeDocument/2006/relationships/image" Target="../media/image26.pn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svg"/><Relationship Id="rId23" Type="http://schemas.openxmlformats.org/officeDocument/2006/relationships/image" Target="../media/image28.png"/><Relationship Id="rId10" Type="http://schemas.openxmlformats.org/officeDocument/2006/relationships/image" Target="../media/image16.png"/><Relationship Id="rId19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4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7768" y="1772816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WEB 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기반 사내 보고서 결재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ERP 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시스템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CC23B0-BF0C-4CFE-9EB3-CDC600750038}"/>
              </a:ext>
            </a:extLst>
          </p:cNvPr>
          <p:cNvSpPr txBox="1"/>
          <p:nvPr/>
        </p:nvSpPr>
        <p:spPr>
          <a:xfrm>
            <a:off x="4797624" y="4869159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3</a:t>
            </a:r>
            <a:r>
              <a:rPr lang="ko-KR" altLang="en-US" sz="2400" b="1" dirty="0">
                <a:solidFill>
                  <a:schemeClr val="bg1"/>
                </a:solidFill>
              </a:rPr>
              <a:t>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NED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4B7CCF-5DB7-4F02-9C7D-EAF4ACDCE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799" y="2224608"/>
            <a:ext cx="4708402" cy="2644552"/>
          </a:xfrm>
          <a:prstGeom prst="rect">
            <a:avLst/>
          </a:prstGeom>
        </p:spPr>
      </p:pic>
    </p:spTree>
  </p:cSld>
  <p:clrMapOvr>
    <a:masterClrMapping/>
  </p:clrMapOvr>
  <p:transition advTm="1931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3-2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9D882B-AAE7-4590-8EE9-0E83A4E98473}"/>
              </a:ext>
            </a:extLst>
          </p:cNvPr>
          <p:cNvSpPr/>
          <p:nvPr/>
        </p:nvSpPr>
        <p:spPr>
          <a:xfrm>
            <a:off x="266646" y="188640"/>
            <a:ext cx="1580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DB </a:t>
            </a:r>
            <a:r>
              <a:rPr lang="ko-KR" altLang="en-US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설계 </a:t>
            </a:r>
            <a:r>
              <a:rPr lang="en-US" altLang="ko-KR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(17</a:t>
            </a:r>
            <a:r>
              <a:rPr lang="ko-KR" altLang="en-US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개</a:t>
            </a:r>
            <a:r>
              <a:rPr lang="en-US" altLang="ko-KR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)</a:t>
            </a:r>
            <a:endParaRPr lang="ko-KR" altLang="en-US" b="1" spc="-15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C87A924-D894-498A-BBDD-68F42D67FC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873420"/>
              </p:ext>
            </p:extLst>
          </p:nvPr>
        </p:nvGraphicFramePr>
        <p:xfrm>
          <a:off x="620841" y="1376738"/>
          <a:ext cx="10947768" cy="2264959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77819">
                  <a:extLst>
                    <a:ext uri="{9D8B030D-6E8A-4147-A177-3AD203B41FA5}">
                      <a16:colId xmlns:a16="http://schemas.microsoft.com/office/drawing/2014/main" val="1775867492"/>
                    </a:ext>
                  </a:extLst>
                </a:gridCol>
                <a:gridCol w="1531715">
                  <a:extLst>
                    <a:ext uri="{9D8B030D-6E8A-4147-A177-3AD203B41FA5}">
                      <a16:colId xmlns:a16="http://schemas.microsoft.com/office/drawing/2014/main" val="3240634466"/>
                    </a:ext>
                  </a:extLst>
                </a:gridCol>
                <a:gridCol w="1347730">
                  <a:extLst>
                    <a:ext uri="{9D8B030D-6E8A-4147-A177-3AD203B41FA5}">
                      <a16:colId xmlns:a16="http://schemas.microsoft.com/office/drawing/2014/main" val="3428110462"/>
                    </a:ext>
                  </a:extLst>
                </a:gridCol>
                <a:gridCol w="1657151">
                  <a:extLst>
                    <a:ext uri="{9D8B030D-6E8A-4147-A177-3AD203B41FA5}">
                      <a16:colId xmlns:a16="http://schemas.microsoft.com/office/drawing/2014/main" val="1768660863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033995143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640985800"/>
                    </a:ext>
                  </a:extLst>
                </a:gridCol>
                <a:gridCol w="505372">
                  <a:extLst>
                    <a:ext uri="{9D8B030D-6E8A-4147-A177-3AD203B41FA5}">
                      <a16:colId xmlns:a16="http://schemas.microsoft.com/office/drawing/2014/main" val="1677453014"/>
                    </a:ext>
                  </a:extLst>
                </a:gridCol>
                <a:gridCol w="1295014">
                  <a:extLst>
                    <a:ext uri="{9D8B030D-6E8A-4147-A177-3AD203B41FA5}">
                      <a16:colId xmlns:a16="http://schemas.microsoft.com/office/drawing/2014/main" val="1145849891"/>
                    </a:ext>
                  </a:extLst>
                </a:gridCol>
                <a:gridCol w="977170">
                  <a:extLst>
                    <a:ext uri="{9D8B030D-6E8A-4147-A177-3AD203B41FA5}">
                      <a16:colId xmlns:a16="http://schemas.microsoft.com/office/drawing/2014/main" val="1853799730"/>
                    </a:ext>
                  </a:extLst>
                </a:gridCol>
                <a:gridCol w="1350627">
                  <a:extLst>
                    <a:ext uri="{9D8B030D-6E8A-4147-A177-3AD203B41FA5}">
                      <a16:colId xmlns:a16="http://schemas.microsoft.com/office/drawing/2014/main" val="2730454050"/>
                    </a:ext>
                  </a:extLst>
                </a:gridCol>
              </a:tblGrid>
              <a:tr h="2002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PK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FK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참조 테이블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513873"/>
                  </a:ext>
                </a:extLst>
              </a:tr>
              <a:tr h="131384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EMPLOYEE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EMP_NO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직원정보테이블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931007741"/>
                  </a:ext>
                </a:extLst>
              </a:tr>
              <a:tr h="13138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EMP_NAME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VARCHAR2(100)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381077701"/>
                  </a:ext>
                </a:extLst>
              </a:tr>
              <a:tr h="13138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EMP_PWD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사원암호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VARCHAR2(100)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839094183"/>
                  </a:ext>
                </a:extLst>
              </a:tr>
              <a:tr h="13138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JIKUP_CODE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직급코드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CODE_JIKUP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323701732"/>
                  </a:ext>
                </a:extLst>
              </a:tr>
              <a:tr h="13138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EMAIL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VARCHAR2(100)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3846022923"/>
                  </a:ext>
                </a:extLst>
              </a:tr>
              <a:tr h="13138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HIRE_DATE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입사일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2796952450"/>
                  </a:ext>
                </a:extLst>
              </a:tr>
              <a:tr h="13138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권한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VARCHAR2(100)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'USER'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3475511763"/>
                  </a:ext>
                </a:extLst>
              </a:tr>
              <a:tr h="13138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ANNUAL_PAID_HOILDAY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남은연차일수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2776551556"/>
                  </a:ext>
                </a:extLst>
              </a:tr>
              <a:tr h="13138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MGR_EMP_NO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직속상관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EMPLOYEE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516256782"/>
                  </a:ext>
                </a:extLst>
              </a:tr>
              <a:tr h="13138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DEP_NO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부서번호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NUMBER(2)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CODE_DEPT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2719630515"/>
                  </a:ext>
                </a:extLst>
              </a:tr>
              <a:tr h="13138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JUMIN_NUM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주민번호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VARCHAR2(100)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2362943931"/>
                  </a:ext>
                </a:extLst>
              </a:tr>
              <a:tr h="13138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PHONE_NUM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전화번호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VARCHAR2(100)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606720830"/>
                  </a:ext>
                </a:extLst>
              </a:tr>
              <a:tr h="13138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ALLOW_CODE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가입수락상태코드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CODE_ALLOW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5483930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7D299A4-B251-4DB6-B1C0-D9A7E6AB52A2}"/>
              </a:ext>
            </a:extLst>
          </p:cNvPr>
          <p:cNvSpPr txBox="1"/>
          <p:nvPr/>
        </p:nvSpPr>
        <p:spPr>
          <a:xfrm>
            <a:off x="608010" y="980728"/>
            <a:ext cx="2560754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eaLnBrk="0"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직원정보 테이블</a:t>
            </a:r>
            <a:r>
              <a:rPr lang="en-US" altLang="ko-KR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 </a:t>
            </a:r>
            <a:endParaRPr lang="ko-KR" altLang="en-US" sz="1600" b="1" dirty="0">
              <a:solidFill>
                <a:prstClr val="black"/>
              </a:solidFill>
              <a:latin typeface="Arial" panose="020B0604020202020204" pitchFamily="34" charset="0"/>
              <a:ea typeface="나눔스퀘어라운드 Bold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3CAA398-E145-4D93-82E7-8C4099FAD6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72FB4E-A10F-4BA8-86D7-174734042A7E}"/>
              </a:ext>
            </a:extLst>
          </p:cNvPr>
          <p:cNvSpPr txBox="1"/>
          <p:nvPr/>
        </p:nvSpPr>
        <p:spPr>
          <a:xfrm>
            <a:off x="620842" y="3767423"/>
            <a:ext cx="2560754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게시판 테이블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ADB0AD3-CD57-4A00-89D7-D4B6DAB5A9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675201"/>
              </p:ext>
            </p:extLst>
          </p:nvPr>
        </p:nvGraphicFramePr>
        <p:xfrm>
          <a:off x="620842" y="4156940"/>
          <a:ext cx="10947764" cy="1936356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77819">
                  <a:extLst>
                    <a:ext uri="{9D8B030D-6E8A-4147-A177-3AD203B41FA5}">
                      <a16:colId xmlns:a16="http://schemas.microsoft.com/office/drawing/2014/main" val="4123302759"/>
                    </a:ext>
                  </a:extLst>
                </a:gridCol>
                <a:gridCol w="1610137">
                  <a:extLst>
                    <a:ext uri="{9D8B030D-6E8A-4147-A177-3AD203B41FA5}">
                      <a16:colId xmlns:a16="http://schemas.microsoft.com/office/drawing/2014/main" val="2069923166"/>
                    </a:ext>
                  </a:extLst>
                </a:gridCol>
                <a:gridCol w="1404743">
                  <a:extLst>
                    <a:ext uri="{9D8B030D-6E8A-4147-A177-3AD203B41FA5}">
                      <a16:colId xmlns:a16="http://schemas.microsoft.com/office/drawing/2014/main" val="2095765279"/>
                    </a:ext>
                  </a:extLst>
                </a:gridCol>
                <a:gridCol w="1521712">
                  <a:extLst>
                    <a:ext uri="{9D8B030D-6E8A-4147-A177-3AD203B41FA5}">
                      <a16:colId xmlns:a16="http://schemas.microsoft.com/office/drawing/2014/main" val="2316943352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987949576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1734634107"/>
                    </a:ext>
                  </a:extLst>
                </a:gridCol>
                <a:gridCol w="505372">
                  <a:extLst>
                    <a:ext uri="{9D8B030D-6E8A-4147-A177-3AD203B41FA5}">
                      <a16:colId xmlns:a16="http://schemas.microsoft.com/office/drawing/2014/main" val="2143593643"/>
                    </a:ext>
                  </a:extLst>
                </a:gridCol>
                <a:gridCol w="1312427">
                  <a:extLst>
                    <a:ext uri="{9D8B030D-6E8A-4147-A177-3AD203B41FA5}">
                      <a16:colId xmlns:a16="http://schemas.microsoft.com/office/drawing/2014/main" val="2095734538"/>
                    </a:ext>
                  </a:extLst>
                </a:gridCol>
                <a:gridCol w="1074887">
                  <a:extLst>
                    <a:ext uri="{9D8B030D-6E8A-4147-A177-3AD203B41FA5}">
                      <a16:colId xmlns:a16="http://schemas.microsoft.com/office/drawing/2014/main" val="1535521340"/>
                    </a:ext>
                  </a:extLst>
                </a:gridCol>
                <a:gridCol w="1235497">
                  <a:extLst>
                    <a:ext uri="{9D8B030D-6E8A-4147-A177-3AD203B41FA5}">
                      <a16:colId xmlns:a16="http://schemas.microsoft.com/office/drawing/2014/main" val="2289001423"/>
                    </a:ext>
                  </a:extLst>
                </a:gridCol>
              </a:tblGrid>
              <a:tr h="997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PK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FK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참조 테이블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2783781"/>
                  </a:ext>
                </a:extLst>
              </a:tr>
              <a:tr h="76034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BOARD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B_NO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게시글번호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3623451179"/>
                  </a:ext>
                </a:extLst>
              </a:tr>
              <a:tr h="760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SUBJECT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게시글제목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VARCHAR2(1000)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660347340"/>
                  </a:ext>
                </a:extLst>
              </a:tr>
              <a:tr h="760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WRITER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작성자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VARCHAR2(100)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2430777355"/>
                  </a:ext>
                </a:extLst>
              </a:tr>
              <a:tr h="760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작성일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643130231"/>
                  </a:ext>
                </a:extLst>
              </a:tr>
              <a:tr h="760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READCOUNT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조회수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NUMBER(5)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828526360"/>
                  </a:ext>
                </a:extLst>
              </a:tr>
              <a:tr h="760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게시글내용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NCLOB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3562175593"/>
                  </a:ext>
                </a:extLst>
              </a:tr>
              <a:tr h="760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PWD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암호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VARCHAR2(300)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965829272"/>
                  </a:ext>
                </a:extLst>
              </a:tr>
              <a:tr h="760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EMAIL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이메일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VARCHAR2(300)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2399212753"/>
                  </a:ext>
                </a:extLst>
              </a:tr>
              <a:tr h="760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GROUP_NO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그룹번호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NUMBER(5)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2812191884"/>
                  </a:ext>
                </a:extLst>
              </a:tr>
              <a:tr h="760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PRNUMBER_NO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출력순서번호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NUMBER(5)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2192293150"/>
                  </a:ext>
                </a:extLst>
              </a:tr>
              <a:tr h="7603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PRNUMBER_LEVEL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들여쓰기횟수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NUMBER(5)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4191840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7148532"/>
      </p:ext>
    </p:extLst>
  </p:cSld>
  <p:clrMapOvr>
    <a:masterClrMapping/>
  </p:clrMapOvr>
  <p:transition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3-2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8E735-F399-499F-9AEE-259E43D9D238}"/>
              </a:ext>
            </a:extLst>
          </p:cNvPr>
          <p:cNvSpPr txBox="1"/>
          <p:nvPr/>
        </p:nvSpPr>
        <p:spPr>
          <a:xfrm>
            <a:off x="620842" y="980728"/>
            <a:ext cx="3475020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일일보고서 테이블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7E87631-2B96-4308-AE29-C9CE25F0E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744019"/>
              </p:ext>
            </p:extLst>
          </p:nvPr>
        </p:nvGraphicFramePr>
        <p:xfrm>
          <a:off x="620843" y="1385892"/>
          <a:ext cx="10947765" cy="1899095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77819">
                  <a:extLst>
                    <a:ext uri="{9D8B030D-6E8A-4147-A177-3AD203B41FA5}">
                      <a16:colId xmlns:a16="http://schemas.microsoft.com/office/drawing/2014/main" val="3183015806"/>
                    </a:ext>
                  </a:extLst>
                </a:gridCol>
                <a:gridCol w="1610138">
                  <a:extLst>
                    <a:ext uri="{9D8B030D-6E8A-4147-A177-3AD203B41FA5}">
                      <a16:colId xmlns:a16="http://schemas.microsoft.com/office/drawing/2014/main" val="3241130525"/>
                    </a:ext>
                  </a:extLst>
                </a:gridCol>
                <a:gridCol w="1404743">
                  <a:extLst>
                    <a:ext uri="{9D8B030D-6E8A-4147-A177-3AD203B41FA5}">
                      <a16:colId xmlns:a16="http://schemas.microsoft.com/office/drawing/2014/main" val="1306369340"/>
                    </a:ext>
                  </a:extLst>
                </a:gridCol>
                <a:gridCol w="1521712">
                  <a:extLst>
                    <a:ext uri="{9D8B030D-6E8A-4147-A177-3AD203B41FA5}">
                      <a16:colId xmlns:a16="http://schemas.microsoft.com/office/drawing/2014/main" val="2105859038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2954207813"/>
                    </a:ext>
                  </a:extLst>
                </a:gridCol>
                <a:gridCol w="352585">
                  <a:extLst>
                    <a:ext uri="{9D8B030D-6E8A-4147-A177-3AD203B41FA5}">
                      <a16:colId xmlns:a16="http://schemas.microsoft.com/office/drawing/2014/main" val="1653199714"/>
                    </a:ext>
                  </a:extLst>
                </a:gridCol>
                <a:gridCol w="505372">
                  <a:extLst>
                    <a:ext uri="{9D8B030D-6E8A-4147-A177-3AD203B41FA5}">
                      <a16:colId xmlns:a16="http://schemas.microsoft.com/office/drawing/2014/main" val="3737487811"/>
                    </a:ext>
                  </a:extLst>
                </a:gridCol>
                <a:gridCol w="1312427">
                  <a:extLst>
                    <a:ext uri="{9D8B030D-6E8A-4147-A177-3AD203B41FA5}">
                      <a16:colId xmlns:a16="http://schemas.microsoft.com/office/drawing/2014/main" val="2771301835"/>
                    </a:ext>
                  </a:extLst>
                </a:gridCol>
                <a:gridCol w="798216">
                  <a:extLst>
                    <a:ext uri="{9D8B030D-6E8A-4147-A177-3AD203B41FA5}">
                      <a16:colId xmlns:a16="http://schemas.microsoft.com/office/drawing/2014/main" val="290698171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663719552"/>
                    </a:ext>
                  </a:extLst>
                </a:gridCol>
              </a:tblGrid>
              <a:tr h="2462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PK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FK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참조 테이블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710080"/>
                  </a:ext>
                </a:extLst>
              </a:tr>
              <a:tr h="206605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DAILY_REPORT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REPORT_NO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일일보고서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보고서번호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549886688"/>
                  </a:ext>
                </a:extLst>
              </a:tr>
              <a:tr h="206605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REPORT_CODE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보고서종류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CODE_REPORT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478769712"/>
                  </a:ext>
                </a:extLst>
              </a:tr>
              <a:tr h="206605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BUSI_TYPE_CODE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업무분야코드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CODE_BUSINESS_TYPE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3618042065"/>
                  </a:ext>
                </a:extLst>
              </a:tr>
              <a:tr h="206605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BUSI_START_DATE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시작시간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937009354"/>
                  </a:ext>
                </a:extLst>
              </a:tr>
              <a:tr h="206605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BUSI_END_DATE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종료시간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78952230"/>
                  </a:ext>
                </a:extLst>
              </a:tr>
              <a:tr h="206605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BUSI_CONTENT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업무내용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VARCHAR2(600)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3281906310"/>
                  </a:ext>
                </a:extLst>
              </a:tr>
              <a:tr h="206605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EMP_NO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보고서작성한사원번호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EMPLOYEE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3039787780"/>
                  </a:ext>
                </a:extLst>
              </a:tr>
              <a:tr h="206605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REVISE_CNT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수정된횟수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NUMBER(10)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3513801742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FD7C3C4C-82F8-4DB9-B086-0CE70A5829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4C96CB-D089-451F-A5AE-DF6A5BFE123E}"/>
              </a:ext>
            </a:extLst>
          </p:cNvPr>
          <p:cNvSpPr/>
          <p:nvPr/>
        </p:nvSpPr>
        <p:spPr>
          <a:xfrm>
            <a:off x="277906" y="188640"/>
            <a:ext cx="14256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DB 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설계 </a:t>
            </a:r>
            <a:r>
              <a:rPr kumimoji="0" lang="en-US" altLang="ko-KR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계속</a:t>
            </a:r>
            <a:r>
              <a:rPr kumimoji="0" lang="en-US" altLang="ko-KR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512ACB-967B-4214-9CD1-B356C4311545}"/>
              </a:ext>
            </a:extLst>
          </p:cNvPr>
          <p:cNvSpPr txBox="1"/>
          <p:nvPr/>
        </p:nvSpPr>
        <p:spPr>
          <a:xfrm>
            <a:off x="633866" y="3388380"/>
            <a:ext cx="2560754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영업보고서 테이블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DE00866-4376-47BB-A19D-7C36F0F9D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456878"/>
              </p:ext>
            </p:extLst>
          </p:nvPr>
        </p:nvGraphicFramePr>
        <p:xfrm>
          <a:off x="646697" y="3785623"/>
          <a:ext cx="10921911" cy="2442963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65138">
                  <a:extLst>
                    <a:ext uri="{9D8B030D-6E8A-4147-A177-3AD203B41FA5}">
                      <a16:colId xmlns:a16="http://schemas.microsoft.com/office/drawing/2014/main" val="1398144532"/>
                    </a:ext>
                  </a:extLst>
                </a:gridCol>
                <a:gridCol w="1616337">
                  <a:extLst>
                    <a:ext uri="{9D8B030D-6E8A-4147-A177-3AD203B41FA5}">
                      <a16:colId xmlns:a16="http://schemas.microsoft.com/office/drawing/2014/main" val="3301419047"/>
                    </a:ext>
                  </a:extLst>
                </a:gridCol>
                <a:gridCol w="1357044">
                  <a:extLst>
                    <a:ext uri="{9D8B030D-6E8A-4147-A177-3AD203B41FA5}">
                      <a16:colId xmlns:a16="http://schemas.microsoft.com/office/drawing/2014/main" val="1795223831"/>
                    </a:ext>
                  </a:extLst>
                </a:gridCol>
                <a:gridCol w="1647839">
                  <a:extLst>
                    <a:ext uri="{9D8B030D-6E8A-4147-A177-3AD203B41FA5}">
                      <a16:colId xmlns:a16="http://schemas.microsoft.com/office/drawing/2014/main" val="3244383893"/>
                    </a:ext>
                  </a:extLst>
                </a:gridCol>
                <a:gridCol w="290795">
                  <a:extLst>
                    <a:ext uri="{9D8B030D-6E8A-4147-A177-3AD203B41FA5}">
                      <a16:colId xmlns:a16="http://schemas.microsoft.com/office/drawing/2014/main" val="3805493179"/>
                    </a:ext>
                  </a:extLst>
                </a:gridCol>
                <a:gridCol w="349751">
                  <a:extLst>
                    <a:ext uri="{9D8B030D-6E8A-4147-A177-3AD203B41FA5}">
                      <a16:colId xmlns:a16="http://schemas.microsoft.com/office/drawing/2014/main" val="657754802"/>
                    </a:ext>
                  </a:extLst>
                </a:gridCol>
                <a:gridCol w="501310">
                  <a:extLst>
                    <a:ext uri="{9D8B030D-6E8A-4147-A177-3AD203B41FA5}">
                      <a16:colId xmlns:a16="http://schemas.microsoft.com/office/drawing/2014/main" val="2965847344"/>
                    </a:ext>
                  </a:extLst>
                </a:gridCol>
                <a:gridCol w="1289441">
                  <a:extLst>
                    <a:ext uri="{9D8B030D-6E8A-4147-A177-3AD203B41FA5}">
                      <a16:colId xmlns:a16="http://schemas.microsoft.com/office/drawing/2014/main" val="408186857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69100625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740206598"/>
                    </a:ext>
                  </a:extLst>
                </a:gridCol>
              </a:tblGrid>
              <a:tr h="2194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논리적컬럼명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PK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FK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참조 테이블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794792"/>
                  </a:ext>
                </a:extLst>
              </a:tr>
              <a:tr h="108926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SALES_REPORT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REPORT_NO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영업보고서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보고서번호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304727003"/>
                  </a:ext>
                </a:extLst>
              </a:tr>
              <a:tr h="108926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REPORT_CODE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보고서종류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CODE_REPORT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3865013642"/>
                  </a:ext>
                </a:extLst>
              </a:tr>
              <a:tr h="108926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REPORT_NAME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보고서이름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VARCHAR2(100)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2575315569"/>
                  </a:ext>
                </a:extLst>
              </a:tr>
              <a:tr h="108926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SALES_TYPE_CODE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방문목적코드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CODE_SALES_TYPE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628585529"/>
                  </a:ext>
                </a:extLst>
              </a:tr>
              <a:tr h="108926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SALES_DATE_START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방문시작시간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2035726253"/>
                  </a:ext>
                </a:extLst>
              </a:tr>
              <a:tr h="108926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SALES_DATE_END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방문종료시간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753492189"/>
                  </a:ext>
                </a:extLst>
              </a:tr>
              <a:tr h="108926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SALES_CONTENT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영업내용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VARCHAR2(3000)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2571610599"/>
                  </a:ext>
                </a:extLst>
              </a:tr>
              <a:tr h="108926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SALES_RESULT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영업성과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VARCHAR2(3000)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2805799642"/>
                  </a:ext>
                </a:extLst>
              </a:tr>
              <a:tr h="108926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EMP_NO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보고서작성한사원번호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EMPLOYEE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2893548227"/>
                  </a:ext>
                </a:extLst>
              </a:tr>
              <a:tr h="108926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REVISE_CNT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수정횟수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2456649159"/>
                  </a:ext>
                </a:extLst>
              </a:tr>
              <a:tr h="108926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SALES_COMPANY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만난사람회사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VARCHAR2(100)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2143673434"/>
                  </a:ext>
                </a:extLst>
              </a:tr>
              <a:tr h="108926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SALES_NAME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만난사람이름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VARCHAR2(100)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2601961049"/>
                  </a:ext>
                </a:extLst>
              </a:tr>
              <a:tr h="108926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SALES_JIKUP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만난사람직급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VARCHAR2(100)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3342099799"/>
                  </a:ext>
                </a:extLst>
              </a:tr>
              <a:tr h="108926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SALES_PHONE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만난사람전화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VARCHAR2(100)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4042880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7143335"/>
      </p:ext>
    </p:extLst>
  </p:cSld>
  <p:clrMapOvr>
    <a:masterClrMapping/>
  </p:clrMapOvr>
  <p:transition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3-2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1267C-C453-4F15-BA2A-AAA3563F65CA}"/>
              </a:ext>
            </a:extLst>
          </p:cNvPr>
          <p:cNvSpPr txBox="1"/>
          <p:nvPr/>
        </p:nvSpPr>
        <p:spPr>
          <a:xfrm>
            <a:off x="625088" y="980728"/>
            <a:ext cx="2560754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지출보고서 테이블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67C45B6-49A5-42A4-AE72-DEDD4F985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614754"/>
              </p:ext>
            </p:extLst>
          </p:nvPr>
        </p:nvGraphicFramePr>
        <p:xfrm>
          <a:off x="643638" y="1391290"/>
          <a:ext cx="10924970" cy="2171275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12372">
                  <a:extLst>
                    <a:ext uri="{9D8B030D-6E8A-4147-A177-3AD203B41FA5}">
                      <a16:colId xmlns:a16="http://schemas.microsoft.com/office/drawing/2014/main" val="38461879"/>
                    </a:ext>
                  </a:extLst>
                </a:gridCol>
                <a:gridCol w="1779750">
                  <a:extLst>
                    <a:ext uri="{9D8B030D-6E8A-4147-A177-3AD203B41FA5}">
                      <a16:colId xmlns:a16="http://schemas.microsoft.com/office/drawing/2014/main" val="212944518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1411185331"/>
                    </a:ext>
                  </a:extLst>
                </a:gridCol>
                <a:gridCol w="1439396">
                  <a:extLst>
                    <a:ext uri="{9D8B030D-6E8A-4147-A177-3AD203B41FA5}">
                      <a16:colId xmlns:a16="http://schemas.microsoft.com/office/drawing/2014/main" val="3561081095"/>
                    </a:ext>
                  </a:extLst>
                </a:gridCol>
                <a:gridCol w="303065">
                  <a:extLst>
                    <a:ext uri="{9D8B030D-6E8A-4147-A177-3AD203B41FA5}">
                      <a16:colId xmlns:a16="http://schemas.microsoft.com/office/drawing/2014/main" val="2554684762"/>
                    </a:ext>
                  </a:extLst>
                </a:gridCol>
                <a:gridCol w="288210">
                  <a:extLst>
                    <a:ext uri="{9D8B030D-6E8A-4147-A177-3AD203B41FA5}">
                      <a16:colId xmlns:a16="http://schemas.microsoft.com/office/drawing/2014/main" val="398320307"/>
                    </a:ext>
                  </a:extLst>
                </a:gridCol>
                <a:gridCol w="480350">
                  <a:extLst>
                    <a:ext uri="{9D8B030D-6E8A-4147-A177-3AD203B41FA5}">
                      <a16:colId xmlns:a16="http://schemas.microsoft.com/office/drawing/2014/main" val="2834551338"/>
                    </a:ext>
                  </a:extLst>
                </a:gridCol>
                <a:gridCol w="1330126">
                  <a:extLst>
                    <a:ext uri="{9D8B030D-6E8A-4147-A177-3AD203B41FA5}">
                      <a16:colId xmlns:a16="http://schemas.microsoft.com/office/drawing/2014/main" val="2362272563"/>
                    </a:ext>
                  </a:extLst>
                </a:gridCol>
                <a:gridCol w="767365">
                  <a:extLst>
                    <a:ext uri="{9D8B030D-6E8A-4147-A177-3AD203B41FA5}">
                      <a16:colId xmlns:a16="http://schemas.microsoft.com/office/drawing/2014/main" val="70840242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919139419"/>
                    </a:ext>
                  </a:extLst>
                </a:gridCol>
              </a:tblGrid>
              <a:tr h="2312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PK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FK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참조 테이블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105544"/>
                  </a:ext>
                </a:extLst>
              </a:tr>
              <a:tr h="194004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EXPENSE_REPORT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REPORT_NO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지출보고서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보고서번호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31727605"/>
                  </a:ext>
                </a:extLst>
              </a:tr>
              <a:tr h="19400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REPORT_CODE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보고서종류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CODE_REPORT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3095434696"/>
                  </a:ext>
                </a:extLst>
              </a:tr>
              <a:tr h="19400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REPORT_NAME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보고서이름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VARCHAR2(100)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47788841"/>
                  </a:ext>
                </a:extLst>
              </a:tr>
              <a:tr h="19400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EXPENSE_FIELD_CODE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지출분야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CODE_EXPENSE_FIELD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3283207905"/>
                  </a:ext>
                </a:extLst>
              </a:tr>
              <a:tr h="19400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EXPENSE_PRICE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지출비용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NUMBER(20)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511153902"/>
                  </a:ext>
                </a:extLst>
              </a:tr>
              <a:tr h="19400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EXPENSE_METHOD_CODE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지출수단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CODE_EXPENSE_METHOD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2287135886"/>
                  </a:ext>
                </a:extLst>
              </a:tr>
              <a:tr h="19400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EXPENSE_DATE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지출일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3572000444"/>
                  </a:ext>
                </a:extLst>
              </a:tr>
              <a:tr h="19400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RECEIPT_NO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영수증번호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VARCHAR2(50)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75863796"/>
                  </a:ext>
                </a:extLst>
              </a:tr>
              <a:tr h="19400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REMARKS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비고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VARCHAR2(50)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2825159949"/>
                  </a:ext>
                </a:extLst>
              </a:tr>
              <a:tr h="194004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EMP_NO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보고서작성한사원번호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EMPLOYEE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269163744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A9AAFE6F-46C2-4265-A080-B79EDD53E5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61F39AD-5B0D-4265-BD08-08B2131626D9}"/>
              </a:ext>
            </a:extLst>
          </p:cNvPr>
          <p:cNvSpPr/>
          <p:nvPr/>
        </p:nvSpPr>
        <p:spPr>
          <a:xfrm>
            <a:off x="277906" y="188640"/>
            <a:ext cx="14256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DB 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설계 </a:t>
            </a:r>
            <a:r>
              <a:rPr kumimoji="0" lang="en-US" altLang="ko-KR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계속</a:t>
            </a:r>
            <a:r>
              <a:rPr kumimoji="0" lang="en-US" altLang="ko-KR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1037B8-E3B7-4DE7-ABB2-8114B9521154}"/>
              </a:ext>
            </a:extLst>
          </p:cNvPr>
          <p:cNvSpPr txBox="1"/>
          <p:nvPr/>
        </p:nvSpPr>
        <p:spPr>
          <a:xfrm>
            <a:off x="638507" y="3666510"/>
            <a:ext cx="2533915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보고서 결재 정보 테이블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06DDACD-C3F3-4A7E-97AC-CF93C3D01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038101"/>
              </p:ext>
            </p:extLst>
          </p:nvPr>
        </p:nvGraphicFramePr>
        <p:xfrm>
          <a:off x="678523" y="4127593"/>
          <a:ext cx="10924970" cy="2115445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12372">
                  <a:extLst>
                    <a:ext uri="{9D8B030D-6E8A-4147-A177-3AD203B41FA5}">
                      <a16:colId xmlns:a16="http://schemas.microsoft.com/office/drawing/2014/main" val="38461879"/>
                    </a:ext>
                  </a:extLst>
                </a:gridCol>
                <a:gridCol w="1779750">
                  <a:extLst>
                    <a:ext uri="{9D8B030D-6E8A-4147-A177-3AD203B41FA5}">
                      <a16:colId xmlns:a16="http://schemas.microsoft.com/office/drawing/2014/main" val="2129445182"/>
                    </a:ext>
                  </a:extLst>
                </a:gridCol>
                <a:gridCol w="1189251">
                  <a:extLst>
                    <a:ext uri="{9D8B030D-6E8A-4147-A177-3AD203B41FA5}">
                      <a16:colId xmlns:a16="http://schemas.microsoft.com/office/drawing/2014/main" val="1411185331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3561081095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554684762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398320307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834551338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362272563"/>
                    </a:ext>
                  </a:extLst>
                </a:gridCol>
                <a:gridCol w="898981">
                  <a:extLst>
                    <a:ext uri="{9D8B030D-6E8A-4147-A177-3AD203B41FA5}">
                      <a16:colId xmlns:a16="http://schemas.microsoft.com/office/drawing/2014/main" val="70840242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919139419"/>
                    </a:ext>
                  </a:extLst>
                </a:gridCol>
              </a:tblGrid>
              <a:tr h="2553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PK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FK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참조 테이블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105544"/>
                  </a:ext>
                </a:extLst>
              </a:tr>
              <a:tr h="265723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SIGN_FINISH_REPORT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SIGN_FINISH_NO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보고서 결재 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결재완료보고서번호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extLst>
                  <a:ext uri="{0D108BD9-81ED-4DB2-BD59-A6C34878D82A}">
                    <a16:rowId xmlns:a16="http://schemas.microsoft.com/office/drawing/2014/main" val="131727605"/>
                  </a:ext>
                </a:extLst>
              </a:tr>
              <a:tr h="265723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EMP_NO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결재한사람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EMPLOYEE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extLst>
                  <a:ext uri="{0D108BD9-81ED-4DB2-BD59-A6C34878D82A}">
                    <a16:rowId xmlns:a16="http://schemas.microsoft.com/office/drawing/2014/main" val="3095434696"/>
                  </a:ext>
                </a:extLst>
              </a:tr>
              <a:tr h="265723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REPORT_CODE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보고서종류코드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extLst>
                  <a:ext uri="{0D108BD9-81ED-4DB2-BD59-A6C34878D82A}">
                    <a16:rowId xmlns:a16="http://schemas.microsoft.com/office/drawing/2014/main" val="47788841"/>
                  </a:ext>
                </a:extLst>
              </a:tr>
              <a:tr h="265723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REPORT_NO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보고서번호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extLst>
                  <a:ext uri="{0D108BD9-81ED-4DB2-BD59-A6C34878D82A}">
                    <a16:rowId xmlns:a16="http://schemas.microsoft.com/office/drawing/2014/main" val="3283207905"/>
                  </a:ext>
                </a:extLst>
              </a:tr>
              <a:tr h="265723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결재시간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extLst>
                  <a:ext uri="{0D108BD9-81ED-4DB2-BD59-A6C34878D82A}">
                    <a16:rowId xmlns:a16="http://schemas.microsoft.com/office/drawing/2014/main" val="1511153902"/>
                  </a:ext>
                </a:extLst>
              </a:tr>
              <a:tr h="265723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SIGN_CODE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내가처리한보고서</a:t>
                      </a:r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결재종류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CODE_SIGN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extLst>
                  <a:ext uri="{0D108BD9-81ED-4DB2-BD59-A6C34878D82A}">
                    <a16:rowId xmlns:a16="http://schemas.microsoft.com/office/drawing/2014/main" val="2287135886"/>
                  </a:ext>
                </a:extLst>
              </a:tr>
              <a:tr h="265723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RETURN_NO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반려시</a:t>
                      </a:r>
                      <a:r>
                        <a:rPr lang="en-US" altLang="ko-KR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+1</a:t>
                      </a:r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되어 </a:t>
                      </a:r>
                      <a:r>
                        <a:rPr lang="ko-KR" altLang="en-US" sz="10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저장되는값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extLst>
                  <a:ext uri="{0D108BD9-81ED-4DB2-BD59-A6C34878D82A}">
                    <a16:rowId xmlns:a16="http://schemas.microsoft.com/office/drawing/2014/main" val="3572000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0867167"/>
      </p:ext>
    </p:extLst>
  </p:cSld>
  <p:clrMapOvr>
    <a:masterClrMapping/>
  </p:clrMapOvr>
  <p:transition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3-2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3D8C667-F1A4-4AC8-AC4A-3B319B5CF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341779"/>
              </p:ext>
            </p:extLst>
          </p:nvPr>
        </p:nvGraphicFramePr>
        <p:xfrm>
          <a:off x="599656" y="2706082"/>
          <a:ext cx="11020258" cy="64807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833640">
                  <a:extLst>
                    <a:ext uri="{9D8B030D-6E8A-4147-A177-3AD203B41FA5}">
                      <a16:colId xmlns:a16="http://schemas.microsoft.com/office/drawing/2014/main" val="3234232876"/>
                    </a:ext>
                  </a:extLst>
                </a:gridCol>
                <a:gridCol w="1864022">
                  <a:extLst>
                    <a:ext uri="{9D8B030D-6E8A-4147-A177-3AD203B41FA5}">
                      <a16:colId xmlns:a16="http://schemas.microsoft.com/office/drawing/2014/main" val="3542509365"/>
                    </a:ext>
                  </a:extLst>
                </a:gridCol>
                <a:gridCol w="1471597">
                  <a:extLst>
                    <a:ext uri="{9D8B030D-6E8A-4147-A177-3AD203B41FA5}">
                      <a16:colId xmlns:a16="http://schemas.microsoft.com/office/drawing/2014/main" val="4237884478"/>
                    </a:ext>
                  </a:extLst>
                </a:gridCol>
                <a:gridCol w="1569703">
                  <a:extLst>
                    <a:ext uri="{9D8B030D-6E8A-4147-A177-3AD203B41FA5}">
                      <a16:colId xmlns:a16="http://schemas.microsoft.com/office/drawing/2014/main" val="71907029"/>
                    </a:ext>
                  </a:extLst>
                </a:gridCol>
                <a:gridCol w="294319">
                  <a:extLst>
                    <a:ext uri="{9D8B030D-6E8A-4147-A177-3AD203B41FA5}">
                      <a16:colId xmlns:a16="http://schemas.microsoft.com/office/drawing/2014/main" val="3551178532"/>
                    </a:ext>
                  </a:extLst>
                </a:gridCol>
                <a:gridCol w="294319">
                  <a:extLst>
                    <a:ext uri="{9D8B030D-6E8A-4147-A177-3AD203B41FA5}">
                      <a16:colId xmlns:a16="http://schemas.microsoft.com/office/drawing/2014/main" val="2203055912"/>
                    </a:ext>
                  </a:extLst>
                </a:gridCol>
                <a:gridCol w="490533">
                  <a:extLst>
                    <a:ext uri="{9D8B030D-6E8A-4147-A177-3AD203B41FA5}">
                      <a16:colId xmlns:a16="http://schemas.microsoft.com/office/drawing/2014/main" val="2958751769"/>
                    </a:ext>
                  </a:extLst>
                </a:gridCol>
                <a:gridCol w="1275384">
                  <a:extLst>
                    <a:ext uri="{9D8B030D-6E8A-4147-A177-3AD203B41FA5}">
                      <a16:colId xmlns:a16="http://schemas.microsoft.com/office/drawing/2014/main" val="3615047447"/>
                    </a:ext>
                  </a:extLst>
                </a:gridCol>
                <a:gridCol w="882958">
                  <a:extLst>
                    <a:ext uri="{9D8B030D-6E8A-4147-A177-3AD203B41FA5}">
                      <a16:colId xmlns:a16="http://schemas.microsoft.com/office/drawing/2014/main" val="658423284"/>
                    </a:ext>
                  </a:extLst>
                </a:gridCol>
                <a:gridCol w="1043783">
                  <a:extLst>
                    <a:ext uri="{9D8B030D-6E8A-4147-A177-3AD203B41FA5}">
                      <a16:colId xmlns:a16="http://schemas.microsoft.com/office/drawing/2014/main" val="3214597408"/>
                    </a:ext>
                  </a:extLst>
                </a:gridCol>
              </a:tblGrid>
              <a:tr h="2267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PK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FK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참조 테이블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51626"/>
                  </a:ext>
                </a:extLst>
              </a:tr>
              <a:tr h="21065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CODE_EXPENSE_FIELD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EXPENSE_FIELD_CODE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지출분야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지출분야코드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740642516"/>
                  </a:ext>
                </a:extLst>
              </a:tr>
              <a:tr h="210656"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EXPENSE_FIELD_NAME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지출분야이름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VARCHAR2(100)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2284318194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B3E7485-4BBA-4B44-AFCB-2E420B2DA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855877"/>
              </p:ext>
            </p:extLst>
          </p:nvPr>
        </p:nvGraphicFramePr>
        <p:xfrm>
          <a:off x="599654" y="3984008"/>
          <a:ext cx="11020262" cy="648073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833640">
                  <a:extLst>
                    <a:ext uri="{9D8B030D-6E8A-4147-A177-3AD203B41FA5}">
                      <a16:colId xmlns:a16="http://schemas.microsoft.com/office/drawing/2014/main" val="3879442661"/>
                    </a:ext>
                  </a:extLst>
                </a:gridCol>
                <a:gridCol w="1862506">
                  <a:extLst>
                    <a:ext uri="{9D8B030D-6E8A-4147-A177-3AD203B41FA5}">
                      <a16:colId xmlns:a16="http://schemas.microsoft.com/office/drawing/2014/main" val="1188931616"/>
                    </a:ext>
                  </a:extLst>
                </a:gridCol>
                <a:gridCol w="1473114">
                  <a:extLst>
                    <a:ext uri="{9D8B030D-6E8A-4147-A177-3AD203B41FA5}">
                      <a16:colId xmlns:a16="http://schemas.microsoft.com/office/drawing/2014/main" val="450275109"/>
                    </a:ext>
                  </a:extLst>
                </a:gridCol>
                <a:gridCol w="1569703">
                  <a:extLst>
                    <a:ext uri="{9D8B030D-6E8A-4147-A177-3AD203B41FA5}">
                      <a16:colId xmlns:a16="http://schemas.microsoft.com/office/drawing/2014/main" val="621339665"/>
                    </a:ext>
                  </a:extLst>
                </a:gridCol>
                <a:gridCol w="294319">
                  <a:extLst>
                    <a:ext uri="{9D8B030D-6E8A-4147-A177-3AD203B41FA5}">
                      <a16:colId xmlns:a16="http://schemas.microsoft.com/office/drawing/2014/main" val="1601122539"/>
                    </a:ext>
                  </a:extLst>
                </a:gridCol>
                <a:gridCol w="294319">
                  <a:extLst>
                    <a:ext uri="{9D8B030D-6E8A-4147-A177-3AD203B41FA5}">
                      <a16:colId xmlns:a16="http://schemas.microsoft.com/office/drawing/2014/main" val="1511729858"/>
                    </a:ext>
                  </a:extLst>
                </a:gridCol>
                <a:gridCol w="490533">
                  <a:extLst>
                    <a:ext uri="{9D8B030D-6E8A-4147-A177-3AD203B41FA5}">
                      <a16:colId xmlns:a16="http://schemas.microsoft.com/office/drawing/2014/main" val="2605600198"/>
                    </a:ext>
                  </a:extLst>
                </a:gridCol>
                <a:gridCol w="1275384">
                  <a:extLst>
                    <a:ext uri="{9D8B030D-6E8A-4147-A177-3AD203B41FA5}">
                      <a16:colId xmlns:a16="http://schemas.microsoft.com/office/drawing/2014/main" val="4100183747"/>
                    </a:ext>
                  </a:extLst>
                </a:gridCol>
                <a:gridCol w="882958">
                  <a:extLst>
                    <a:ext uri="{9D8B030D-6E8A-4147-A177-3AD203B41FA5}">
                      <a16:colId xmlns:a16="http://schemas.microsoft.com/office/drawing/2014/main" val="1683348121"/>
                    </a:ext>
                  </a:extLst>
                </a:gridCol>
                <a:gridCol w="1043786">
                  <a:extLst>
                    <a:ext uri="{9D8B030D-6E8A-4147-A177-3AD203B41FA5}">
                      <a16:colId xmlns:a16="http://schemas.microsoft.com/office/drawing/2014/main" val="4220264801"/>
                    </a:ext>
                  </a:extLst>
                </a:gridCol>
              </a:tblGrid>
              <a:tr h="2197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PK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FK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참조 테이블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354953"/>
                  </a:ext>
                </a:extLst>
              </a:tr>
              <a:tr h="20018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CODE_REPORT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REPORT_CODE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보고서종류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보고서종류코드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extLst>
                  <a:ext uri="{0D108BD9-81ED-4DB2-BD59-A6C34878D82A}">
                    <a16:rowId xmlns:a16="http://schemas.microsoft.com/office/drawing/2014/main" val="3980530265"/>
                  </a:ext>
                </a:extLst>
              </a:tr>
              <a:tr h="228136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REPORT_NAME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보고서종류이름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VARCHAR2(100)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extLst>
                  <a:ext uri="{0D108BD9-81ED-4DB2-BD59-A6C34878D82A}">
                    <a16:rowId xmlns:a16="http://schemas.microsoft.com/office/drawing/2014/main" val="1118942536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5291EA1E-A2A3-4EC3-A734-3D3419F970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1743FB-7E85-463B-8C7F-32E7D054317D}"/>
              </a:ext>
            </a:extLst>
          </p:cNvPr>
          <p:cNvSpPr/>
          <p:nvPr/>
        </p:nvSpPr>
        <p:spPr>
          <a:xfrm>
            <a:off x="277906" y="188640"/>
            <a:ext cx="14256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DB 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설계 </a:t>
            </a:r>
            <a:r>
              <a:rPr kumimoji="0" lang="en-US" altLang="ko-KR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계속</a:t>
            </a:r>
            <a:r>
              <a:rPr kumimoji="0" lang="en-US" altLang="ko-KR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479E031-4F78-4816-A9C6-F2D2405A5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346521"/>
              </p:ext>
            </p:extLst>
          </p:nvPr>
        </p:nvGraphicFramePr>
        <p:xfrm>
          <a:off x="599654" y="5325841"/>
          <a:ext cx="11020262" cy="648073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833640">
                  <a:extLst>
                    <a:ext uri="{9D8B030D-6E8A-4147-A177-3AD203B41FA5}">
                      <a16:colId xmlns:a16="http://schemas.microsoft.com/office/drawing/2014/main" val="3879442661"/>
                    </a:ext>
                  </a:extLst>
                </a:gridCol>
                <a:gridCol w="1862506">
                  <a:extLst>
                    <a:ext uri="{9D8B030D-6E8A-4147-A177-3AD203B41FA5}">
                      <a16:colId xmlns:a16="http://schemas.microsoft.com/office/drawing/2014/main" val="1188931616"/>
                    </a:ext>
                  </a:extLst>
                </a:gridCol>
                <a:gridCol w="1473114">
                  <a:extLst>
                    <a:ext uri="{9D8B030D-6E8A-4147-A177-3AD203B41FA5}">
                      <a16:colId xmlns:a16="http://schemas.microsoft.com/office/drawing/2014/main" val="450275109"/>
                    </a:ext>
                  </a:extLst>
                </a:gridCol>
                <a:gridCol w="1569703">
                  <a:extLst>
                    <a:ext uri="{9D8B030D-6E8A-4147-A177-3AD203B41FA5}">
                      <a16:colId xmlns:a16="http://schemas.microsoft.com/office/drawing/2014/main" val="621339665"/>
                    </a:ext>
                  </a:extLst>
                </a:gridCol>
                <a:gridCol w="294319">
                  <a:extLst>
                    <a:ext uri="{9D8B030D-6E8A-4147-A177-3AD203B41FA5}">
                      <a16:colId xmlns:a16="http://schemas.microsoft.com/office/drawing/2014/main" val="1601122539"/>
                    </a:ext>
                  </a:extLst>
                </a:gridCol>
                <a:gridCol w="294319">
                  <a:extLst>
                    <a:ext uri="{9D8B030D-6E8A-4147-A177-3AD203B41FA5}">
                      <a16:colId xmlns:a16="http://schemas.microsoft.com/office/drawing/2014/main" val="1511729858"/>
                    </a:ext>
                  </a:extLst>
                </a:gridCol>
                <a:gridCol w="490533">
                  <a:extLst>
                    <a:ext uri="{9D8B030D-6E8A-4147-A177-3AD203B41FA5}">
                      <a16:colId xmlns:a16="http://schemas.microsoft.com/office/drawing/2014/main" val="2605600198"/>
                    </a:ext>
                  </a:extLst>
                </a:gridCol>
                <a:gridCol w="1275384">
                  <a:extLst>
                    <a:ext uri="{9D8B030D-6E8A-4147-A177-3AD203B41FA5}">
                      <a16:colId xmlns:a16="http://schemas.microsoft.com/office/drawing/2014/main" val="4100183747"/>
                    </a:ext>
                  </a:extLst>
                </a:gridCol>
                <a:gridCol w="882958">
                  <a:extLst>
                    <a:ext uri="{9D8B030D-6E8A-4147-A177-3AD203B41FA5}">
                      <a16:colId xmlns:a16="http://schemas.microsoft.com/office/drawing/2014/main" val="1683348121"/>
                    </a:ext>
                  </a:extLst>
                </a:gridCol>
                <a:gridCol w="1043786">
                  <a:extLst>
                    <a:ext uri="{9D8B030D-6E8A-4147-A177-3AD203B41FA5}">
                      <a16:colId xmlns:a16="http://schemas.microsoft.com/office/drawing/2014/main" val="4220264801"/>
                    </a:ext>
                  </a:extLst>
                </a:gridCol>
              </a:tblGrid>
              <a:tr h="2197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PK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FK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참조 테이블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354953"/>
                  </a:ext>
                </a:extLst>
              </a:tr>
              <a:tr h="20018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CODE_DEPT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DEP_NO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부서종류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부서번호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NUMBER(2)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extLst>
                  <a:ext uri="{0D108BD9-81ED-4DB2-BD59-A6C34878D82A}">
                    <a16:rowId xmlns:a16="http://schemas.microsoft.com/office/drawing/2014/main" val="3980530265"/>
                  </a:ext>
                </a:extLst>
              </a:tr>
              <a:tr h="228136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DEP_NAME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부서이름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VARCHAR2(10)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extLst>
                  <a:ext uri="{0D108BD9-81ED-4DB2-BD59-A6C34878D82A}">
                    <a16:rowId xmlns:a16="http://schemas.microsoft.com/office/drawing/2014/main" val="111894253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A09D96B-B6BB-4BBF-A34A-714982D28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949473"/>
              </p:ext>
            </p:extLst>
          </p:nvPr>
        </p:nvGraphicFramePr>
        <p:xfrm>
          <a:off x="599656" y="1412776"/>
          <a:ext cx="11020258" cy="64807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833640">
                  <a:extLst>
                    <a:ext uri="{9D8B030D-6E8A-4147-A177-3AD203B41FA5}">
                      <a16:colId xmlns:a16="http://schemas.microsoft.com/office/drawing/2014/main" val="3234232876"/>
                    </a:ext>
                  </a:extLst>
                </a:gridCol>
                <a:gridCol w="1864022">
                  <a:extLst>
                    <a:ext uri="{9D8B030D-6E8A-4147-A177-3AD203B41FA5}">
                      <a16:colId xmlns:a16="http://schemas.microsoft.com/office/drawing/2014/main" val="3542509365"/>
                    </a:ext>
                  </a:extLst>
                </a:gridCol>
                <a:gridCol w="1471597">
                  <a:extLst>
                    <a:ext uri="{9D8B030D-6E8A-4147-A177-3AD203B41FA5}">
                      <a16:colId xmlns:a16="http://schemas.microsoft.com/office/drawing/2014/main" val="4237884478"/>
                    </a:ext>
                  </a:extLst>
                </a:gridCol>
                <a:gridCol w="1569703">
                  <a:extLst>
                    <a:ext uri="{9D8B030D-6E8A-4147-A177-3AD203B41FA5}">
                      <a16:colId xmlns:a16="http://schemas.microsoft.com/office/drawing/2014/main" val="71907029"/>
                    </a:ext>
                  </a:extLst>
                </a:gridCol>
                <a:gridCol w="294319">
                  <a:extLst>
                    <a:ext uri="{9D8B030D-6E8A-4147-A177-3AD203B41FA5}">
                      <a16:colId xmlns:a16="http://schemas.microsoft.com/office/drawing/2014/main" val="3551178532"/>
                    </a:ext>
                  </a:extLst>
                </a:gridCol>
                <a:gridCol w="294319">
                  <a:extLst>
                    <a:ext uri="{9D8B030D-6E8A-4147-A177-3AD203B41FA5}">
                      <a16:colId xmlns:a16="http://schemas.microsoft.com/office/drawing/2014/main" val="2203055912"/>
                    </a:ext>
                  </a:extLst>
                </a:gridCol>
                <a:gridCol w="490533">
                  <a:extLst>
                    <a:ext uri="{9D8B030D-6E8A-4147-A177-3AD203B41FA5}">
                      <a16:colId xmlns:a16="http://schemas.microsoft.com/office/drawing/2014/main" val="2958751769"/>
                    </a:ext>
                  </a:extLst>
                </a:gridCol>
                <a:gridCol w="1275384">
                  <a:extLst>
                    <a:ext uri="{9D8B030D-6E8A-4147-A177-3AD203B41FA5}">
                      <a16:colId xmlns:a16="http://schemas.microsoft.com/office/drawing/2014/main" val="3615047447"/>
                    </a:ext>
                  </a:extLst>
                </a:gridCol>
                <a:gridCol w="882958">
                  <a:extLst>
                    <a:ext uri="{9D8B030D-6E8A-4147-A177-3AD203B41FA5}">
                      <a16:colId xmlns:a16="http://schemas.microsoft.com/office/drawing/2014/main" val="658423284"/>
                    </a:ext>
                  </a:extLst>
                </a:gridCol>
                <a:gridCol w="1043783">
                  <a:extLst>
                    <a:ext uri="{9D8B030D-6E8A-4147-A177-3AD203B41FA5}">
                      <a16:colId xmlns:a16="http://schemas.microsoft.com/office/drawing/2014/main" val="3214597408"/>
                    </a:ext>
                  </a:extLst>
                </a:gridCol>
              </a:tblGrid>
              <a:tr h="2267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PK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FK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참조 테이블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451626"/>
                  </a:ext>
                </a:extLst>
              </a:tr>
              <a:tr h="21065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CODE_SIGN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SIGN_CODE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결재여부종류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결재여부종류코드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1740642516"/>
                  </a:ext>
                </a:extLst>
              </a:tr>
              <a:tr h="210656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SIGN_NAME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결재여부종류이름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VARCHAR2(100)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423" marR="6423" marT="6423" marB="0" anchor="ctr"/>
                </a:tc>
                <a:extLst>
                  <a:ext uri="{0D108BD9-81ED-4DB2-BD59-A6C34878D82A}">
                    <a16:rowId xmlns:a16="http://schemas.microsoft.com/office/drawing/2014/main" val="228431819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9C030C6A-61DB-4722-A075-7FA9EDC09E09}"/>
              </a:ext>
            </a:extLst>
          </p:cNvPr>
          <p:cNvSpPr txBox="1"/>
          <p:nvPr/>
        </p:nvSpPr>
        <p:spPr>
          <a:xfrm>
            <a:off x="625088" y="980728"/>
            <a:ext cx="2560754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ko-KR" altLang="en-US" sz="1600" b="1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결재여부종류 </a:t>
            </a:r>
            <a:r>
              <a:rPr lang="ko-KR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테이블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A58B3B-1D4D-409B-B2FA-EA0BAD52A71D}"/>
              </a:ext>
            </a:extLst>
          </p:cNvPr>
          <p:cNvSpPr txBox="1"/>
          <p:nvPr/>
        </p:nvSpPr>
        <p:spPr>
          <a:xfrm>
            <a:off x="625088" y="2249414"/>
            <a:ext cx="2560754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ko-KR" altLang="en-US" sz="1600" b="1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지출분야 </a:t>
            </a:r>
            <a:r>
              <a:rPr lang="ko-KR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테이블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7088FE-9948-43FC-857B-6D7A77BF61B0}"/>
              </a:ext>
            </a:extLst>
          </p:cNvPr>
          <p:cNvSpPr txBox="1"/>
          <p:nvPr/>
        </p:nvSpPr>
        <p:spPr>
          <a:xfrm>
            <a:off x="625088" y="3531757"/>
            <a:ext cx="2560754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ko-KR" altLang="en-US" sz="1600" b="1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보고서종류 </a:t>
            </a:r>
            <a:r>
              <a:rPr lang="ko-KR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테이블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F13E72-0A64-462E-AD5D-EDFAE9911193}"/>
              </a:ext>
            </a:extLst>
          </p:cNvPr>
          <p:cNvSpPr txBox="1"/>
          <p:nvPr/>
        </p:nvSpPr>
        <p:spPr>
          <a:xfrm>
            <a:off x="625088" y="4832819"/>
            <a:ext cx="2560754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부서종류 테이블</a:t>
            </a:r>
          </a:p>
        </p:txBody>
      </p:sp>
    </p:spTree>
    <p:extLst>
      <p:ext uri="{BB962C8B-B14F-4D97-AF65-F5344CB8AC3E}">
        <p14:creationId xmlns:p14="http://schemas.microsoft.com/office/powerpoint/2010/main" val="3833540976"/>
      </p:ext>
    </p:extLst>
  </p:cSld>
  <p:clrMapOvr>
    <a:masterClrMapping/>
  </p:clrMapOvr>
  <p:transition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3-2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75536B05-7D22-4F59-BCEA-6139765E3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292398"/>
              </p:ext>
            </p:extLst>
          </p:nvPr>
        </p:nvGraphicFramePr>
        <p:xfrm>
          <a:off x="577046" y="2600958"/>
          <a:ext cx="10991562" cy="767167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95984">
                  <a:extLst>
                    <a:ext uri="{9D8B030D-6E8A-4147-A177-3AD203B41FA5}">
                      <a16:colId xmlns:a16="http://schemas.microsoft.com/office/drawing/2014/main" val="4210445870"/>
                    </a:ext>
                  </a:extLst>
                </a:gridCol>
                <a:gridCol w="1722770">
                  <a:extLst>
                    <a:ext uri="{9D8B030D-6E8A-4147-A177-3AD203B41FA5}">
                      <a16:colId xmlns:a16="http://schemas.microsoft.com/office/drawing/2014/main" val="262085304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441507116"/>
                    </a:ext>
                  </a:extLst>
                </a:gridCol>
                <a:gridCol w="1520297">
                  <a:extLst>
                    <a:ext uri="{9D8B030D-6E8A-4147-A177-3AD203B41FA5}">
                      <a16:colId xmlns:a16="http://schemas.microsoft.com/office/drawing/2014/main" val="144454"/>
                    </a:ext>
                  </a:extLst>
                </a:gridCol>
                <a:gridCol w="380187">
                  <a:extLst>
                    <a:ext uri="{9D8B030D-6E8A-4147-A177-3AD203B41FA5}">
                      <a16:colId xmlns:a16="http://schemas.microsoft.com/office/drawing/2014/main" val="1048707184"/>
                    </a:ext>
                  </a:extLst>
                </a:gridCol>
                <a:gridCol w="380187">
                  <a:extLst>
                    <a:ext uri="{9D8B030D-6E8A-4147-A177-3AD203B41FA5}">
                      <a16:colId xmlns:a16="http://schemas.microsoft.com/office/drawing/2014/main" val="3009397226"/>
                    </a:ext>
                  </a:extLst>
                </a:gridCol>
                <a:gridCol w="475234">
                  <a:extLst>
                    <a:ext uri="{9D8B030D-6E8A-4147-A177-3AD203B41FA5}">
                      <a16:colId xmlns:a16="http://schemas.microsoft.com/office/drawing/2014/main" val="3066354574"/>
                    </a:ext>
                  </a:extLst>
                </a:gridCol>
                <a:gridCol w="1235609">
                  <a:extLst>
                    <a:ext uri="{9D8B030D-6E8A-4147-A177-3AD203B41FA5}">
                      <a16:colId xmlns:a16="http://schemas.microsoft.com/office/drawing/2014/main" val="724856905"/>
                    </a:ext>
                  </a:extLst>
                </a:gridCol>
                <a:gridCol w="905030">
                  <a:extLst>
                    <a:ext uri="{9D8B030D-6E8A-4147-A177-3AD203B41FA5}">
                      <a16:colId xmlns:a16="http://schemas.microsoft.com/office/drawing/2014/main" val="15377487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98027232"/>
                    </a:ext>
                  </a:extLst>
                </a:gridCol>
              </a:tblGrid>
              <a:tr h="27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PK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FK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참조 테이블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125814"/>
                  </a:ext>
                </a:extLst>
              </a:tr>
              <a:tr h="24578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CODE_EXPENSE_METHOD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EXPENSE_METHOD_CODE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지출수단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지출수단코드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extLst>
                  <a:ext uri="{0D108BD9-81ED-4DB2-BD59-A6C34878D82A}">
                    <a16:rowId xmlns:a16="http://schemas.microsoft.com/office/drawing/2014/main" val="2204653565"/>
                  </a:ext>
                </a:extLst>
              </a:tr>
              <a:tr h="24578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EXPENSE_METHOD_NAME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지출수단이름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VARCHAR2(100)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extLst>
                  <a:ext uri="{0D108BD9-81ED-4DB2-BD59-A6C34878D82A}">
                    <a16:rowId xmlns:a16="http://schemas.microsoft.com/office/drawing/2014/main" val="2314002347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0E9127A0-0D9E-4D7F-9730-B81C026AE4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908585-985C-4883-9335-45C967760949}"/>
              </a:ext>
            </a:extLst>
          </p:cNvPr>
          <p:cNvSpPr/>
          <p:nvPr/>
        </p:nvSpPr>
        <p:spPr>
          <a:xfrm>
            <a:off x="277906" y="188640"/>
            <a:ext cx="14256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DB 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설계 </a:t>
            </a:r>
            <a:r>
              <a:rPr kumimoji="0" lang="en-US" altLang="ko-KR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계속</a:t>
            </a:r>
            <a:r>
              <a:rPr kumimoji="0" lang="en-US" altLang="ko-KR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B6A6F85-A007-46BB-B9D7-DDD8EAEAC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668823"/>
              </p:ext>
            </p:extLst>
          </p:nvPr>
        </p:nvGraphicFramePr>
        <p:xfrm>
          <a:off x="577046" y="3884292"/>
          <a:ext cx="10991562" cy="767167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95984">
                  <a:extLst>
                    <a:ext uri="{9D8B030D-6E8A-4147-A177-3AD203B41FA5}">
                      <a16:colId xmlns:a16="http://schemas.microsoft.com/office/drawing/2014/main" val="4210445870"/>
                    </a:ext>
                  </a:extLst>
                </a:gridCol>
                <a:gridCol w="1722770">
                  <a:extLst>
                    <a:ext uri="{9D8B030D-6E8A-4147-A177-3AD203B41FA5}">
                      <a16:colId xmlns:a16="http://schemas.microsoft.com/office/drawing/2014/main" val="262085304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441507116"/>
                    </a:ext>
                  </a:extLst>
                </a:gridCol>
                <a:gridCol w="1520297">
                  <a:extLst>
                    <a:ext uri="{9D8B030D-6E8A-4147-A177-3AD203B41FA5}">
                      <a16:colId xmlns:a16="http://schemas.microsoft.com/office/drawing/2014/main" val="144454"/>
                    </a:ext>
                  </a:extLst>
                </a:gridCol>
                <a:gridCol w="380187">
                  <a:extLst>
                    <a:ext uri="{9D8B030D-6E8A-4147-A177-3AD203B41FA5}">
                      <a16:colId xmlns:a16="http://schemas.microsoft.com/office/drawing/2014/main" val="1048707184"/>
                    </a:ext>
                  </a:extLst>
                </a:gridCol>
                <a:gridCol w="380187">
                  <a:extLst>
                    <a:ext uri="{9D8B030D-6E8A-4147-A177-3AD203B41FA5}">
                      <a16:colId xmlns:a16="http://schemas.microsoft.com/office/drawing/2014/main" val="3009397226"/>
                    </a:ext>
                  </a:extLst>
                </a:gridCol>
                <a:gridCol w="475234">
                  <a:extLst>
                    <a:ext uri="{9D8B030D-6E8A-4147-A177-3AD203B41FA5}">
                      <a16:colId xmlns:a16="http://schemas.microsoft.com/office/drawing/2014/main" val="3066354574"/>
                    </a:ext>
                  </a:extLst>
                </a:gridCol>
                <a:gridCol w="1235609">
                  <a:extLst>
                    <a:ext uri="{9D8B030D-6E8A-4147-A177-3AD203B41FA5}">
                      <a16:colId xmlns:a16="http://schemas.microsoft.com/office/drawing/2014/main" val="724856905"/>
                    </a:ext>
                  </a:extLst>
                </a:gridCol>
                <a:gridCol w="905030">
                  <a:extLst>
                    <a:ext uri="{9D8B030D-6E8A-4147-A177-3AD203B41FA5}">
                      <a16:colId xmlns:a16="http://schemas.microsoft.com/office/drawing/2014/main" val="15377487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98027232"/>
                    </a:ext>
                  </a:extLst>
                </a:gridCol>
              </a:tblGrid>
              <a:tr h="27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PK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FK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참조 테이블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125814"/>
                  </a:ext>
                </a:extLst>
              </a:tr>
              <a:tr h="24578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CODE_JIKUP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JIKUP_CODE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직급종류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직급코드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extLst>
                  <a:ext uri="{0D108BD9-81ED-4DB2-BD59-A6C34878D82A}">
                    <a16:rowId xmlns:a16="http://schemas.microsoft.com/office/drawing/2014/main" val="2204653565"/>
                  </a:ext>
                </a:extLst>
              </a:tr>
              <a:tr h="24578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JIKUP_NAME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직급이름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VARCHAR2(100)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extLst>
                  <a:ext uri="{0D108BD9-81ED-4DB2-BD59-A6C34878D82A}">
                    <a16:rowId xmlns:a16="http://schemas.microsoft.com/office/drawing/2014/main" val="2314002347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A9DCA3B9-2592-4DD2-B8B2-045A89967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24218"/>
              </p:ext>
            </p:extLst>
          </p:nvPr>
        </p:nvGraphicFramePr>
        <p:xfrm>
          <a:off x="577046" y="5185643"/>
          <a:ext cx="10991562" cy="763637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95984">
                  <a:extLst>
                    <a:ext uri="{9D8B030D-6E8A-4147-A177-3AD203B41FA5}">
                      <a16:colId xmlns:a16="http://schemas.microsoft.com/office/drawing/2014/main" val="4210445870"/>
                    </a:ext>
                  </a:extLst>
                </a:gridCol>
                <a:gridCol w="1722770">
                  <a:extLst>
                    <a:ext uri="{9D8B030D-6E8A-4147-A177-3AD203B41FA5}">
                      <a16:colId xmlns:a16="http://schemas.microsoft.com/office/drawing/2014/main" val="262085304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441507116"/>
                    </a:ext>
                  </a:extLst>
                </a:gridCol>
                <a:gridCol w="1520297">
                  <a:extLst>
                    <a:ext uri="{9D8B030D-6E8A-4147-A177-3AD203B41FA5}">
                      <a16:colId xmlns:a16="http://schemas.microsoft.com/office/drawing/2014/main" val="144454"/>
                    </a:ext>
                  </a:extLst>
                </a:gridCol>
                <a:gridCol w="380187">
                  <a:extLst>
                    <a:ext uri="{9D8B030D-6E8A-4147-A177-3AD203B41FA5}">
                      <a16:colId xmlns:a16="http://schemas.microsoft.com/office/drawing/2014/main" val="1048707184"/>
                    </a:ext>
                  </a:extLst>
                </a:gridCol>
                <a:gridCol w="380187">
                  <a:extLst>
                    <a:ext uri="{9D8B030D-6E8A-4147-A177-3AD203B41FA5}">
                      <a16:colId xmlns:a16="http://schemas.microsoft.com/office/drawing/2014/main" val="3009397226"/>
                    </a:ext>
                  </a:extLst>
                </a:gridCol>
                <a:gridCol w="475234">
                  <a:extLst>
                    <a:ext uri="{9D8B030D-6E8A-4147-A177-3AD203B41FA5}">
                      <a16:colId xmlns:a16="http://schemas.microsoft.com/office/drawing/2014/main" val="3066354574"/>
                    </a:ext>
                  </a:extLst>
                </a:gridCol>
                <a:gridCol w="1235609">
                  <a:extLst>
                    <a:ext uri="{9D8B030D-6E8A-4147-A177-3AD203B41FA5}">
                      <a16:colId xmlns:a16="http://schemas.microsoft.com/office/drawing/2014/main" val="724856905"/>
                    </a:ext>
                  </a:extLst>
                </a:gridCol>
                <a:gridCol w="905030">
                  <a:extLst>
                    <a:ext uri="{9D8B030D-6E8A-4147-A177-3AD203B41FA5}">
                      <a16:colId xmlns:a16="http://schemas.microsoft.com/office/drawing/2014/main" val="15377487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98027232"/>
                    </a:ext>
                  </a:extLst>
                </a:gridCol>
              </a:tblGrid>
              <a:tr h="2743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PK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FK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참조 테이블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125814"/>
                  </a:ext>
                </a:extLst>
              </a:tr>
              <a:tr h="24465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CODE_BUSINESS_TYPE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BUSI_TYPE_CODE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업무분야정보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업무분야코드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extLst>
                  <a:ext uri="{0D108BD9-81ED-4DB2-BD59-A6C34878D82A}">
                    <a16:rowId xmlns:a16="http://schemas.microsoft.com/office/drawing/2014/main" val="2204653565"/>
                  </a:ext>
                </a:extLst>
              </a:tr>
              <a:tr h="244651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BUSI_TYPE_NAME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업무분야이름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VARCHAR2(100)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extLst>
                  <a:ext uri="{0D108BD9-81ED-4DB2-BD59-A6C34878D82A}">
                    <a16:rowId xmlns:a16="http://schemas.microsoft.com/office/drawing/2014/main" val="2314002347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D9B292C-3044-4396-B6A1-533D56AF4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482024"/>
              </p:ext>
            </p:extLst>
          </p:nvPr>
        </p:nvGraphicFramePr>
        <p:xfrm>
          <a:off x="577046" y="1340770"/>
          <a:ext cx="10991562" cy="767167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995984">
                  <a:extLst>
                    <a:ext uri="{9D8B030D-6E8A-4147-A177-3AD203B41FA5}">
                      <a16:colId xmlns:a16="http://schemas.microsoft.com/office/drawing/2014/main" val="4210445870"/>
                    </a:ext>
                  </a:extLst>
                </a:gridCol>
                <a:gridCol w="1722770">
                  <a:extLst>
                    <a:ext uri="{9D8B030D-6E8A-4147-A177-3AD203B41FA5}">
                      <a16:colId xmlns:a16="http://schemas.microsoft.com/office/drawing/2014/main" val="262085304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441507116"/>
                    </a:ext>
                  </a:extLst>
                </a:gridCol>
                <a:gridCol w="1520297">
                  <a:extLst>
                    <a:ext uri="{9D8B030D-6E8A-4147-A177-3AD203B41FA5}">
                      <a16:colId xmlns:a16="http://schemas.microsoft.com/office/drawing/2014/main" val="144454"/>
                    </a:ext>
                  </a:extLst>
                </a:gridCol>
                <a:gridCol w="380187">
                  <a:extLst>
                    <a:ext uri="{9D8B030D-6E8A-4147-A177-3AD203B41FA5}">
                      <a16:colId xmlns:a16="http://schemas.microsoft.com/office/drawing/2014/main" val="1048707184"/>
                    </a:ext>
                  </a:extLst>
                </a:gridCol>
                <a:gridCol w="380187">
                  <a:extLst>
                    <a:ext uri="{9D8B030D-6E8A-4147-A177-3AD203B41FA5}">
                      <a16:colId xmlns:a16="http://schemas.microsoft.com/office/drawing/2014/main" val="3009397226"/>
                    </a:ext>
                  </a:extLst>
                </a:gridCol>
                <a:gridCol w="475234">
                  <a:extLst>
                    <a:ext uri="{9D8B030D-6E8A-4147-A177-3AD203B41FA5}">
                      <a16:colId xmlns:a16="http://schemas.microsoft.com/office/drawing/2014/main" val="3066354574"/>
                    </a:ext>
                  </a:extLst>
                </a:gridCol>
                <a:gridCol w="1235609">
                  <a:extLst>
                    <a:ext uri="{9D8B030D-6E8A-4147-A177-3AD203B41FA5}">
                      <a16:colId xmlns:a16="http://schemas.microsoft.com/office/drawing/2014/main" val="724856905"/>
                    </a:ext>
                  </a:extLst>
                </a:gridCol>
                <a:gridCol w="905030">
                  <a:extLst>
                    <a:ext uri="{9D8B030D-6E8A-4147-A177-3AD203B41FA5}">
                      <a16:colId xmlns:a16="http://schemas.microsoft.com/office/drawing/2014/main" val="15377487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98027232"/>
                    </a:ext>
                  </a:extLst>
                </a:gridCol>
              </a:tblGrid>
              <a:tr h="275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PK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FK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참조 테이블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125814"/>
                  </a:ext>
                </a:extLst>
              </a:tr>
              <a:tr h="24578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CODE_SALES_TYPE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SALES_TYPE_CODE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방문목적종류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방문목적코드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extLst>
                  <a:ext uri="{0D108BD9-81ED-4DB2-BD59-A6C34878D82A}">
                    <a16:rowId xmlns:a16="http://schemas.microsoft.com/office/drawing/2014/main" val="2204653565"/>
                  </a:ext>
                </a:extLst>
              </a:tr>
              <a:tr h="245782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SALES_TYPE_NAME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방문목적이름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VARCHAR2(100)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extLst>
                  <a:ext uri="{0D108BD9-81ED-4DB2-BD59-A6C34878D82A}">
                    <a16:rowId xmlns:a16="http://schemas.microsoft.com/office/drawing/2014/main" val="231400234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1E5CA0E-F0E4-4C5F-B283-48C5EC11896E}"/>
              </a:ext>
            </a:extLst>
          </p:cNvPr>
          <p:cNvSpPr txBox="1"/>
          <p:nvPr/>
        </p:nvSpPr>
        <p:spPr>
          <a:xfrm>
            <a:off x="625088" y="980728"/>
            <a:ext cx="2560754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ko-KR" altLang="en-US" sz="1600" b="1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방문목적종류 </a:t>
            </a:r>
            <a:r>
              <a:rPr lang="ko-KR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테이블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850E9-18E0-4F64-A6AB-EC9B2759069D}"/>
              </a:ext>
            </a:extLst>
          </p:cNvPr>
          <p:cNvSpPr txBox="1"/>
          <p:nvPr/>
        </p:nvSpPr>
        <p:spPr>
          <a:xfrm>
            <a:off x="625088" y="2231917"/>
            <a:ext cx="2560754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지출수단 테이블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D9F499-D201-4D3C-A1B0-9B31DFA7A719}"/>
              </a:ext>
            </a:extLst>
          </p:cNvPr>
          <p:cNvSpPr txBox="1"/>
          <p:nvPr/>
        </p:nvSpPr>
        <p:spPr>
          <a:xfrm>
            <a:off x="625088" y="3489756"/>
            <a:ext cx="2560754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ko-KR" altLang="en-US" sz="1600" b="1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직급종류 </a:t>
            </a:r>
            <a:r>
              <a:rPr lang="ko-KR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테이블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B53BB3-A6B1-4301-9FE2-916B3C112DD2}"/>
              </a:ext>
            </a:extLst>
          </p:cNvPr>
          <p:cNvSpPr txBox="1"/>
          <p:nvPr/>
        </p:nvSpPr>
        <p:spPr>
          <a:xfrm>
            <a:off x="625088" y="4816602"/>
            <a:ext cx="2560754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ko-KR" altLang="en-US" sz="1600" b="1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업무분야정보 </a:t>
            </a:r>
            <a:r>
              <a:rPr lang="ko-KR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테이블</a:t>
            </a:r>
          </a:p>
        </p:txBody>
      </p:sp>
    </p:spTree>
    <p:extLst>
      <p:ext uri="{BB962C8B-B14F-4D97-AF65-F5344CB8AC3E}">
        <p14:creationId xmlns:p14="http://schemas.microsoft.com/office/powerpoint/2010/main" val="1244067349"/>
      </p:ext>
    </p:extLst>
  </p:cSld>
  <p:clrMapOvr>
    <a:masterClrMapping/>
  </p:clrMapOvr>
  <p:transition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3-2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6B9D19E-F811-4502-AE51-D866115C10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E49376-D625-49D0-B42C-14FBCE939188}"/>
              </a:ext>
            </a:extLst>
          </p:cNvPr>
          <p:cNvSpPr/>
          <p:nvPr/>
        </p:nvSpPr>
        <p:spPr>
          <a:xfrm>
            <a:off x="312206" y="188640"/>
            <a:ext cx="12095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DB 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설계 </a:t>
            </a:r>
            <a:r>
              <a:rPr kumimoji="0" lang="en-US" altLang="ko-KR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끝</a:t>
            </a:r>
            <a:r>
              <a:rPr kumimoji="0" lang="en-US" altLang="ko-KR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EE37EA6-88D8-4D35-81D3-AE9FBCE98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549945"/>
              </p:ext>
            </p:extLst>
          </p:nvPr>
        </p:nvGraphicFramePr>
        <p:xfrm>
          <a:off x="580235" y="4257493"/>
          <a:ext cx="10988374" cy="1763795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83671">
                  <a:extLst>
                    <a:ext uri="{9D8B030D-6E8A-4147-A177-3AD203B41FA5}">
                      <a16:colId xmlns:a16="http://schemas.microsoft.com/office/drawing/2014/main" val="1435331704"/>
                    </a:ext>
                  </a:extLst>
                </a:gridCol>
                <a:gridCol w="1929181">
                  <a:extLst>
                    <a:ext uri="{9D8B030D-6E8A-4147-A177-3AD203B41FA5}">
                      <a16:colId xmlns:a16="http://schemas.microsoft.com/office/drawing/2014/main" val="1883622393"/>
                    </a:ext>
                  </a:extLst>
                </a:gridCol>
                <a:gridCol w="1425835">
                  <a:extLst>
                    <a:ext uri="{9D8B030D-6E8A-4147-A177-3AD203B41FA5}">
                      <a16:colId xmlns:a16="http://schemas.microsoft.com/office/drawing/2014/main" val="2147449212"/>
                    </a:ext>
                  </a:extLst>
                </a:gridCol>
                <a:gridCol w="1198405">
                  <a:extLst>
                    <a:ext uri="{9D8B030D-6E8A-4147-A177-3AD203B41FA5}">
                      <a16:colId xmlns:a16="http://schemas.microsoft.com/office/drawing/2014/main" val="939103996"/>
                    </a:ext>
                  </a:extLst>
                </a:gridCol>
                <a:gridCol w="353893">
                  <a:extLst>
                    <a:ext uri="{9D8B030D-6E8A-4147-A177-3AD203B41FA5}">
                      <a16:colId xmlns:a16="http://schemas.microsoft.com/office/drawing/2014/main" val="1516525890"/>
                    </a:ext>
                  </a:extLst>
                </a:gridCol>
                <a:gridCol w="353893">
                  <a:extLst>
                    <a:ext uri="{9D8B030D-6E8A-4147-A177-3AD203B41FA5}">
                      <a16:colId xmlns:a16="http://schemas.microsoft.com/office/drawing/2014/main" val="1753166471"/>
                    </a:ext>
                  </a:extLst>
                </a:gridCol>
                <a:gridCol w="507247">
                  <a:extLst>
                    <a:ext uri="{9D8B030D-6E8A-4147-A177-3AD203B41FA5}">
                      <a16:colId xmlns:a16="http://schemas.microsoft.com/office/drawing/2014/main" val="2215048766"/>
                    </a:ext>
                  </a:extLst>
                </a:gridCol>
                <a:gridCol w="1198679">
                  <a:extLst>
                    <a:ext uri="{9D8B030D-6E8A-4147-A177-3AD203B41FA5}">
                      <a16:colId xmlns:a16="http://schemas.microsoft.com/office/drawing/2014/main" val="1949438537"/>
                    </a:ext>
                  </a:extLst>
                </a:gridCol>
                <a:gridCol w="925401">
                  <a:extLst>
                    <a:ext uri="{9D8B030D-6E8A-4147-A177-3AD203B41FA5}">
                      <a16:colId xmlns:a16="http://schemas.microsoft.com/office/drawing/2014/main" val="2687725866"/>
                    </a:ext>
                  </a:extLst>
                </a:gridCol>
                <a:gridCol w="1512169">
                  <a:extLst>
                    <a:ext uri="{9D8B030D-6E8A-4147-A177-3AD203B41FA5}">
                      <a16:colId xmlns:a16="http://schemas.microsoft.com/office/drawing/2014/main" val="1825145721"/>
                    </a:ext>
                  </a:extLst>
                </a:gridCol>
              </a:tblGrid>
              <a:tr h="269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PK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FK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참조 테이블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309357"/>
                  </a:ext>
                </a:extLst>
              </a:tr>
              <a:tr h="29880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CALENDAR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CALENDAR_NO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일정관리테이블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일정번호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extLst>
                  <a:ext uri="{0D108BD9-81ED-4DB2-BD59-A6C34878D82A}">
                    <a16:rowId xmlns:a16="http://schemas.microsoft.com/office/drawing/2014/main" val="82961042"/>
                  </a:ext>
                </a:extLst>
              </a:tr>
              <a:tr h="298808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EMP_NO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사원번호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EMPLOYEE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extLst>
                  <a:ext uri="{0D108BD9-81ED-4DB2-BD59-A6C34878D82A}">
                    <a16:rowId xmlns:a16="http://schemas.microsoft.com/office/drawing/2014/main" val="18775013"/>
                  </a:ext>
                </a:extLst>
              </a:tr>
              <a:tr h="298808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CALENDAR_TITLE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일정제목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VARCHAR2(200)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extLst>
                  <a:ext uri="{0D108BD9-81ED-4DB2-BD59-A6C34878D82A}">
                    <a16:rowId xmlns:a16="http://schemas.microsoft.com/office/drawing/2014/main" val="3865948384"/>
                  </a:ext>
                </a:extLst>
              </a:tr>
              <a:tr h="298808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CALENDAR_START_DATE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일정시작날짜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extLst>
                  <a:ext uri="{0D108BD9-81ED-4DB2-BD59-A6C34878D82A}">
                    <a16:rowId xmlns:a16="http://schemas.microsoft.com/office/drawing/2014/main" val="3538911781"/>
                  </a:ext>
                </a:extLst>
              </a:tr>
              <a:tr h="298808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CALENDAR_END_DATE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일정마침날짜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extLst>
                  <a:ext uri="{0D108BD9-81ED-4DB2-BD59-A6C34878D82A}">
                    <a16:rowId xmlns:a16="http://schemas.microsoft.com/office/drawing/2014/main" val="271050511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4F5D606-4A83-4B3B-92F2-A601EC3DE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905166"/>
              </p:ext>
            </p:extLst>
          </p:nvPr>
        </p:nvGraphicFramePr>
        <p:xfrm>
          <a:off x="580235" y="1412776"/>
          <a:ext cx="10988374" cy="904055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83671">
                  <a:extLst>
                    <a:ext uri="{9D8B030D-6E8A-4147-A177-3AD203B41FA5}">
                      <a16:colId xmlns:a16="http://schemas.microsoft.com/office/drawing/2014/main" val="1435331704"/>
                    </a:ext>
                  </a:extLst>
                </a:gridCol>
                <a:gridCol w="1929181">
                  <a:extLst>
                    <a:ext uri="{9D8B030D-6E8A-4147-A177-3AD203B41FA5}">
                      <a16:colId xmlns:a16="http://schemas.microsoft.com/office/drawing/2014/main" val="1883622393"/>
                    </a:ext>
                  </a:extLst>
                </a:gridCol>
                <a:gridCol w="1425835">
                  <a:extLst>
                    <a:ext uri="{9D8B030D-6E8A-4147-A177-3AD203B41FA5}">
                      <a16:colId xmlns:a16="http://schemas.microsoft.com/office/drawing/2014/main" val="2147449212"/>
                    </a:ext>
                  </a:extLst>
                </a:gridCol>
                <a:gridCol w="1198405">
                  <a:extLst>
                    <a:ext uri="{9D8B030D-6E8A-4147-A177-3AD203B41FA5}">
                      <a16:colId xmlns:a16="http://schemas.microsoft.com/office/drawing/2014/main" val="939103996"/>
                    </a:ext>
                  </a:extLst>
                </a:gridCol>
                <a:gridCol w="353893">
                  <a:extLst>
                    <a:ext uri="{9D8B030D-6E8A-4147-A177-3AD203B41FA5}">
                      <a16:colId xmlns:a16="http://schemas.microsoft.com/office/drawing/2014/main" val="1516525890"/>
                    </a:ext>
                  </a:extLst>
                </a:gridCol>
                <a:gridCol w="353893">
                  <a:extLst>
                    <a:ext uri="{9D8B030D-6E8A-4147-A177-3AD203B41FA5}">
                      <a16:colId xmlns:a16="http://schemas.microsoft.com/office/drawing/2014/main" val="1753166471"/>
                    </a:ext>
                  </a:extLst>
                </a:gridCol>
                <a:gridCol w="507247">
                  <a:extLst>
                    <a:ext uri="{9D8B030D-6E8A-4147-A177-3AD203B41FA5}">
                      <a16:colId xmlns:a16="http://schemas.microsoft.com/office/drawing/2014/main" val="2215048766"/>
                    </a:ext>
                  </a:extLst>
                </a:gridCol>
                <a:gridCol w="1198679">
                  <a:extLst>
                    <a:ext uri="{9D8B030D-6E8A-4147-A177-3AD203B41FA5}">
                      <a16:colId xmlns:a16="http://schemas.microsoft.com/office/drawing/2014/main" val="1949438537"/>
                    </a:ext>
                  </a:extLst>
                </a:gridCol>
                <a:gridCol w="925401">
                  <a:extLst>
                    <a:ext uri="{9D8B030D-6E8A-4147-A177-3AD203B41FA5}">
                      <a16:colId xmlns:a16="http://schemas.microsoft.com/office/drawing/2014/main" val="2687725866"/>
                    </a:ext>
                  </a:extLst>
                </a:gridCol>
                <a:gridCol w="1512169">
                  <a:extLst>
                    <a:ext uri="{9D8B030D-6E8A-4147-A177-3AD203B41FA5}">
                      <a16:colId xmlns:a16="http://schemas.microsoft.com/office/drawing/2014/main" val="1825145721"/>
                    </a:ext>
                  </a:extLst>
                </a:gridCol>
              </a:tblGrid>
              <a:tr h="3176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PK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FK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참조 테이블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309357"/>
                  </a:ext>
                </a:extLst>
              </a:tr>
              <a:tr h="29320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CODE_ALLOW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ALLOW_CODE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직원가입수락상태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가입수락상태코드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extLst>
                  <a:ext uri="{0D108BD9-81ED-4DB2-BD59-A6C34878D82A}">
                    <a16:rowId xmlns:a16="http://schemas.microsoft.com/office/drawing/2014/main" val="82961042"/>
                  </a:ext>
                </a:extLst>
              </a:tr>
              <a:tr h="293208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ALLOW_NAME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가입수락상태이름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VARCHAR2(100)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extLst>
                  <a:ext uri="{0D108BD9-81ED-4DB2-BD59-A6C34878D82A}">
                    <a16:rowId xmlns:a16="http://schemas.microsoft.com/office/drawing/2014/main" val="18775013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0F4C264-F252-4F96-BE61-4B815F1B0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539716"/>
              </p:ext>
            </p:extLst>
          </p:nvPr>
        </p:nvGraphicFramePr>
        <p:xfrm>
          <a:off x="580235" y="2840989"/>
          <a:ext cx="10988374" cy="904055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83671">
                  <a:extLst>
                    <a:ext uri="{9D8B030D-6E8A-4147-A177-3AD203B41FA5}">
                      <a16:colId xmlns:a16="http://schemas.microsoft.com/office/drawing/2014/main" val="1435331704"/>
                    </a:ext>
                  </a:extLst>
                </a:gridCol>
                <a:gridCol w="1929181">
                  <a:extLst>
                    <a:ext uri="{9D8B030D-6E8A-4147-A177-3AD203B41FA5}">
                      <a16:colId xmlns:a16="http://schemas.microsoft.com/office/drawing/2014/main" val="1883622393"/>
                    </a:ext>
                  </a:extLst>
                </a:gridCol>
                <a:gridCol w="1425835">
                  <a:extLst>
                    <a:ext uri="{9D8B030D-6E8A-4147-A177-3AD203B41FA5}">
                      <a16:colId xmlns:a16="http://schemas.microsoft.com/office/drawing/2014/main" val="2147449212"/>
                    </a:ext>
                  </a:extLst>
                </a:gridCol>
                <a:gridCol w="1198405">
                  <a:extLst>
                    <a:ext uri="{9D8B030D-6E8A-4147-A177-3AD203B41FA5}">
                      <a16:colId xmlns:a16="http://schemas.microsoft.com/office/drawing/2014/main" val="939103996"/>
                    </a:ext>
                  </a:extLst>
                </a:gridCol>
                <a:gridCol w="353893">
                  <a:extLst>
                    <a:ext uri="{9D8B030D-6E8A-4147-A177-3AD203B41FA5}">
                      <a16:colId xmlns:a16="http://schemas.microsoft.com/office/drawing/2014/main" val="1516525890"/>
                    </a:ext>
                  </a:extLst>
                </a:gridCol>
                <a:gridCol w="353893">
                  <a:extLst>
                    <a:ext uri="{9D8B030D-6E8A-4147-A177-3AD203B41FA5}">
                      <a16:colId xmlns:a16="http://schemas.microsoft.com/office/drawing/2014/main" val="1753166471"/>
                    </a:ext>
                  </a:extLst>
                </a:gridCol>
                <a:gridCol w="507247">
                  <a:extLst>
                    <a:ext uri="{9D8B030D-6E8A-4147-A177-3AD203B41FA5}">
                      <a16:colId xmlns:a16="http://schemas.microsoft.com/office/drawing/2014/main" val="2215048766"/>
                    </a:ext>
                  </a:extLst>
                </a:gridCol>
                <a:gridCol w="1198679">
                  <a:extLst>
                    <a:ext uri="{9D8B030D-6E8A-4147-A177-3AD203B41FA5}">
                      <a16:colId xmlns:a16="http://schemas.microsoft.com/office/drawing/2014/main" val="1949438537"/>
                    </a:ext>
                  </a:extLst>
                </a:gridCol>
                <a:gridCol w="925401">
                  <a:extLst>
                    <a:ext uri="{9D8B030D-6E8A-4147-A177-3AD203B41FA5}">
                      <a16:colId xmlns:a16="http://schemas.microsoft.com/office/drawing/2014/main" val="2687725866"/>
                    </a:ext>
                  </a:extLst>
                </a:gridCol>
                <a:gridCol w="1512169">
                  <a:extLst>
                    <a:ext uri="{9D8B030D-6E8A-4147-A177-3AD203B41FA5}">
                      <a16:colId xmlns:a16="http://schemas.microsoft.com/office/drawing/2014/main" val="1825145721"/>
                    </a:ext>
                  </a:extLst>
                </a:gridCol>
              </a:tblGrid>
              <a:tr h="3176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물리적 </a:t>
                      </a:r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논리적테이블명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논리적컬럼명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PK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FK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DEFAULT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참조 테이블</a:t>
                      </a:r>
                      <a:endParaRPr lang="ko-KR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309357"/>
                  </a:ext>
                </a:extLst>
              </a:tr>
              <a:tr h="29320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RETURN_REPORT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SFR_NO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반려테이블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결재완료보고서번호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SIGN_FINISH_REPORT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extLst>
                  <a:ext uri="{0D108BD9-81ED-4DB2-BD59-A6C34878D82A}">
                    <a16:rowId xmlns:a16="http://schemas.microsoft.com/office/drawing/2014/main" val="82961042"/>
                  </a:ext>
                </a:extLst>
              </a:tr>
              <a:tr h="293208"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RETURN_RESULT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반려사유저장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VARCHAR2(200)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630" marR="6630" marT="6630" marB="0" anchor="ctr"/>
                </a:tc>
                <a:extLst>
                  <a:ext uri="{0D108BD9-81ED-4DB2-BD59-A6C34878D82A}">
                    <a16:rowId xmlns:a16="http://schemas.microsoft.com/office/drawing/2014/main" val="1877501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1BA2051-3C97-4A49-845A-287195CE8536}"/>
              </a:ext>
            </a:extLst>
          </p:cNvPr>
          <p:cNvSpPr txBox="1"/>
          <p:nvPr/>
        </p:nvSpPr>
        <p:spPr>
          <a:xfrm>
            <a:off x="625088" y="980728"/>
            <a:ext cx="2560754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ko-KR" altLang="en-US" sz="1600" b="1" dirty="0" err="1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직원가입수락상태</a:t>
            </a:r>
            <a:r>
              <a:rPr lang="ko-KR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 테이블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3C2125-94AD-4AD3-A39A-6A1E4F83CC34}"/>
              </a:ext>
            </a:extLst>
          </p:cNvPr>
          <p:cNvSpPr txBox="1"/>
          <p:nvPr/>
        </p:nvSpPr>
        <p:spPr>
          <a:xfrm>
            <a:off x="625088" y="2450292"/>
            <a:ext cx="2560754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반려 테이블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096B7A-CE47-46B0-A196-058536EFD347}"/>
              </a:ext>
            </a:extLst>
          </p:cNvPr>
          <p:cNvSpPr txBox="1"/>
          <p:nvPr/>
        </p:nvSpPr>
        <p:spPr>
          <a:xfrm>
            <a:off x="625088" y="3858282"/>
            <a:ext cx="2560754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일정관리 테이블</a:t>
            </a:r>
          </a:p>
        </p:txBody>
      </p:sp>
    </p:spTree>
    <p:extLst>
      <p:ext uri="{BB962C8B-B14F-4D97-AF65-F5344CB8AC3E}">
        <p14:creationId xmlns:p14="http://schemas.microsoft.com/office/powerpoint/2010/main" val="776330150"/>
      </p:ext>
    </p:extLst>
  </p:cSld>
  <p:clrMapOvr>
    <a:masterClrMapping/>
  </p:clrMapOvr>
  <p:transition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38527" y="2875002"/>
            <a:ext cx="85149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Sandoll 격동고딕" pitchFamily="34" charset="-127"/>
                <a:cs typeface="Arial" panose="020B0604020202020204" pitchFamily="34" charset="0"/>
              </a:rPr>
              <a:t>클래스</a:t>
            </a:r>
            <a:r>
              <a:rPr kumimoji="0" lang="en-US" altLang="ko-K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Sandoll 격동고딕" pitchFamily="34" charset="-127"/>
                <a:cs typeface="Arial" panose="020B0604020202020204" pitchFamily="34" charset="0"/>
              </a:rPr>
              <a:t> / </a:t>
            </a:r>
            <a:r>
              <a:rPr lang="en-US" altLang="ko-KR" sz="6600" dirty="0">
                <a:solidFill>
                  <a:prstClr val="white"/>
                </a:solidFill>
                <a:latin typeface="Arial" panose="020B0604020202020204" pitchFamily="34" charset="0"/>
                <a:ea typeface="Sandoll 격동고딕" pitchFamily="34" charset="-127"/>
                <a:cs typeface="Arial" panose="020B0604020202020204" pitchFamily="34" charset="0"/>
              </a:rPr>
              <a:t>JSP </a:t>
            </a: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Sandoll 격동고딕" pitchFamily="34" charset="-127"/>
                <a:cs typeface="Arial" panose="020B0604020202020204" pitchFamily="34" charset="0"/>
              </a:rPr>
              <a:t>설계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28FD20-C9FE-4044-A8F7-AF86A0ECCE5E}"/>
              </a:ext>
            </a:extLst>
          </p:cNvPr>
          <p:cNvSpPr txBox="1"/>
          <p:nvPr/>
        </p:nvSpPr>
        <p:spPr>
          <a:xfrm>
            <a:off x="695400" y="54868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03.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9301A9-6611-45B7-9A79-8C3EBBB84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26626"/>
      </p:ext>
    </p:extLst>
  </p:cSld>
  <p:clrMapOvr>
    <a:masterClrMapping/>
  </p:clrMapOvr>
  <p:transition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3-3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A1C312-5E85-4F2E-B49B-03EE96115A01}"/>
              </a:ext>
            </a:extLst>
          </p:cNvPr>
          <p:cNvSpPr/>
          <p:nvPr/>
        </p:nvSpPr>
        <p:spPr>
          <a:xfrm>
            <a:off x="263458" y="188640"/>
            <a:ext cx="1935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클래스 </a:t>
            </a:r>
            <a:r>
              <a:rPr lang="ko-KR" altLang="en-US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설계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lang="en-US" altLang="ko-KR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61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46AF8-0DAC-48D3-9D5B-5F18F8B02B8C}"/>
              </a:ext>
            </a:extLst>
          </p:cNvPr>
          <p:cNvSpPr txBox="1"/>
          <p:nvPr/>
        </p:nvSpPr>
        <p:spPr>
          <a:xfrm>
            <a:off x="582918" y="692696"/>
            <a:ext cx="2848786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Login </a:t>
            </a:r>
            <a:r>
              <a:rPr lang="en-US" altLang="ko-KR" sz="1600" b="1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Class (5</a:t>
            </a:r>
            <a:r>
              <a:rPr lang="ko-KR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개</a:t>
            </a:r>
            <a:r>
              <a:rPr lang="en-US" altLang="ko-KR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) </a:t>
            </a:r>
            <a:endParaRPr lang="ko-KR" altLang="en-US" sz="1600" b="1" dirty="0">
              <a:solidFill>
                <a:prstClr val="black"/>
              </a:solidFill>
              <a:latin typeface="Arial" panose="020B0604020202020204" pitchFamily="34" charset="0"/>
              <a:ea typeface="나눔스퀘어라운드 Bold"/>
              <a:cs typeface="Arial" panose="020B0604020202020204" pitchFamily="34" charset="0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772A930-2800-4330-BC49-708000346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714066"/>
              </p:ext>
            </p:extLst>
          </p:nvPr>
        </p:nvGraphicFramePr>
        <p:xfrm>
          <a:off x="626976" y="1052737"/>
          <a:ext cx="10869624" cy="2105816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668824">
                  <a:extLst>
                    <a:ext uri="{9D8B030D-6E8A-4147-A177-3AD203B41FA5}">
                      <a16:colId xmlns:a16="http://schemas.microsoft.com/office/drawing/2014/main" val="3585399238"/>
                    </a:ext>
                  </a:extLst>
                </a:gridCol>
                <a:gridCol w="7200800">
                  <a:extLst>
                    <a:ext uri="{9D8B030D-6E8A-4147-A177-3AD203B41FA5}">
                      <a16:colId xmlns:a16="http://schemas.microsoft.com/office/drawing/2014/main" val="2917939245"/>
                    </a:ext>
                  </a:extLst>
                </a:gridCol>
              </a:tblGrid>
              <a:tr h="2692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Class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스퀘어라운드 Bold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스퀘어라운드 Bold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761382"/>
                  </a:ext>
                </a:extLst>
              </a:tr>
              <a:tr h="39469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LoginController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400" b="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가상주소 </a:t>
                      </a:r>
                      <a:r>
                        <a:rPr lang="en-US" altLang="ko-KR" sz="1400" b="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/ware/loginForm.do </a:t>
                      </a:r>
                      <a:r>
                        <a:rPr lang="ko-KR" altLang="en-US" sz="1400" b="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로 접속하면 호출되는 메소드 선언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스퀘어라운드 Light" panose="020B0600000101010101" charset="-127"/>
                          <a:cs typeface="Arial" panose="020B0604020202020204" pitchFamily="34" charset="0"/>
                        </a:rPr>
                        <a:t> 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  <a:p>
                      <a:pPr algn="l" rtl="0" fontAlgn="ctr"/>
                      <a:r>
                        <a:rPr lang="en-US" altLang="ko-KR" sz="1400" b="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ModelAndView</a:t>
                      </a:r>
                      <a:r>
                        <a:rPr lang="en-US" altLang="ko-KR" sz="1400" b="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객체에 호출 </a:t>
                      </a:r>
                      <a:r>
                        <a:rPr lang="en-US" altLang="ko-KR" sz="1400" b="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400" b="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페이지명과 응답물을 저장하고 리턴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1667751"/>
                  </a:ext>
                </a:extLst>
              </a:tr>
              <a:tr h="35008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LoginService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400" b="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LoginServiceImpl</a:t>
                      </a:r>
                      <a:r>
                        <a:rPr lang="ko-KR" altLang="en-US" sz="1400" b="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에서 사용할 메소드 선언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3451777"/>
                  </a:ext>
                </a:extLst>
              </a:tr>
              <a:tr h="35008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LoginServiceImpl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400" b="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로그인 아이디</a:t>
                      </a:r>
                      <a:r>
                        <a:rPr lang="en-US" altLang="ko-KR" sz="1400" b="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400" b="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암호의 존재 개수에 관한 </a:t>
                      </a:r>
                      <a:r>
                        <a:rPr lang="en-US" altLang="ko-KR" sz="1400" b="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LoginService</a:t>
                      </a:r>
                      <a:r>
                        <a:rPr lang="ko-KR" altLang="en-US" sz="1400" b="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의 메소드를 </a:t>
                      </a:r>
                      <a:r>
                        <a:rPr lang="ko-KR" altLang="en-US" sz="1400" b="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오버라이딩</a:t>
                      </a:r>
                      <a:endParaRPr lang="en-US" altLang="ko-KR" sz="1400" b="0" u="none" strike="noStrike" dirty="0"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3285380"/>
                  </a:ext>
                </a:extLst>
              </a:tr>
              <a:tr h="35008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LoginDAO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LoginDAOImpl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에서 사용할 메소드 선언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6593951"/>
                  </a:ext>
                </a:extLst>
              </a:tr>
              <a:tr h="35008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LoginDAOImpl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로그인 아이디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암호 정보 개수에 관한 </a:t>
                      </a:r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LoginDAO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의 메소드를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오버라이딩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6928230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F5C9087E-59BA-48B5-B5D8-252E79A0B1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6AF8A1-1A96-4E5C-AFD6-ADFBD6B90737}"/>
              </a:ext>
            </a:extLst>
          </p:cNvPr>
          <p:cNvSpPr txBox="1"/>
          <p:nvPr/>
        </p:nvSpPr>
        <p:spPr>
          <a:xfrm>
            <a:off x="582918" y="3218490"/>
            <a:ext cx="2848786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eaLnBrk="0"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Join Class (5</a:t>
            </a:r>
            <a:r>
              <a:rPr lang="ko-KR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개</a:t>
            </a:r>
            <a:r>
              <a:rPr lang="en-US" altLang="ko-KR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)</a:t>
            </a:r>
            <a:endParaRPr lang="ko-KR" altLang="en-US" sz="1600" b="1" dirty="0">
              <a:solidFill>
                <a:prstClr val="black"/>
              </a:solidFill>
              <a:latin typeface="Arial" panose="020B0604020202020204" pitchFamily="34" charset="0"/>
              <a:ea typeface="나눔스퀘어라운드 Bold"/>
              <a:cs typeface="Arial" panose="020B0604020202020204" pitchFamily="34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D58B67B-950F-4C98-8EF9-DC9E1BC5F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784704"/>
              </p:ext>
            </p:extLst>
          </p:nvPr>
        </p:nvGraphicFramePr>
        <p:xfrm>
          <a:off x="626976" y="3578530"/>
          <a:ext cx="10869624" cy="258676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668824">
                  <a:extLst>
                    <a:ext uri="{9D8B030D-6E8A-4147-A177-3AD203B41FA5}">
                      <a16:colId xmlns:a16="http://schemas.microsoft.com/office/drawing/2014/main" val="3585399238"/>
                    </a:ext>
                  </a:extLst>
                </a:gridCol>
                <a:gridCol w="7200800">
                  <a:extLst>
                    <a:ext uri="{9D8B030D-6E8A-4147-A177-3AD203B41FA5}">
                      <a16:colId xmlns:a16="http://schemas.microsoft.com/office/drawing/2014/main" val="2917939245"/>
                    </a:ext>
                  </a:extLst>
                </a:gridCol>
              </a:tblGrid>
              <a:tr h="3652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Class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스퀘어라운드 Bold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스퀘어라운드 Bold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761382"/>
                  </a:ext>
                </a:extLst>
              </a:tr>
              <a:tr h="4443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JoinController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가상주소 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/ware/joinForm.do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로 접속하면 호출되는 메소드 선언</a:t>
                      </a:r>
                      <a:endParaRPr lang="en-US" altLang="ko-K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  <a:p>
                      <a:pPr algn="l" rtl="0" fontAlgn="ctr"/>
                      <a:r>
                        <a:rPr lang="en-US" altLang="ko-KR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ModelAndView</a:t>
                      </a:r>
                      <a:r>
                        <a:rPr lang="en-US" altLang="ko-KR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객체에 호출 </a:t>
                      </a:r>
                      <a:r>
                        <a:rPr lang="en-US" altLang="ko-KR" sz="14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페이지명과 응답물을 저장하고 리턴</a:t>
                      </a:r>
                      <a:endParaRPr lang="ko-KR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1667751"/>
                  </a:ext>
                </a:extLst>
              </a:tr>
              <a:tr h="4443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JoinService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JoinServiceImpl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에서 사용할 메소드 선언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3451777"/>
                  </a:ext>
                </a:extLst>
              </a:tr>
              <a:tr h="4443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JoinServiceImpl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회원정보 등록과 아이디 중복 체크하는 </a:t>
                      </a:r>
                      <a:r>
                        <a:rPr lang="en-US" altLang="ko-KR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JoinService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의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메소드를 </a:t>
                      </a:r>
                      <a:r>
                        <a:rPr lang="ko-KR" altLang="en-US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오버라이딩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3285380"/>
                  </a:ext>
                </a:extLst>
              </a:tr>
              <a:tr h="4443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JoinDAO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JoinDAOImpl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에서 사용할 메소드 선언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6593951"/>
                  </a:ext>
                </a:extLst>
              </a:tr>
              <a:tr h="4443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JoinDAOImpl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회원가입페이지의 회원가입 수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보고서 종류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아이디 중복에 관한 </a:t>
                      </a:r>
                      <a:endParaRPr lang="en-US" altLang="ko-KR" sz="1400" u="none" strike="noStrike" dirty="0"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algn="l" rtl="0" fontAlgn="ctr"/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JoinDAO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의 메소드를 </a:t>
                      </a:r>
                      <a:r>
                        <a:rPr lang="ko-KR" altLang="en-US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오버라이딩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692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6327179"/>
      </p:ext>
    </p:extLst>
  </p:cSld>
  <p:clrMapOvr>
    <a:masterClrMapping/>
  </p:clrMapOvr>
  <p:transition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3-3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03D44D-2BA9-42EB-9966-0947277D82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62B36C-1C7A-487E-B2FA-3E48DE5F2EEF}"/>
              </a:ext>
            </a:extLst>
          </p:cNvPr>
          <p:cNvSpPr txBox="1"/>
          <p:nvPr/>
        </p:nvSpPr>
        <p:spPr>
          <a:xfrm>
            <a:off x="582918" y="692696"/>
            <a:ext cx="2848786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eaLnBrk="0"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Dashboard Class(6</a:t>
            </a:r>
            <a:r>
              <a:rPr lang="ko-KR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개</a:t>
            </a:r>
            <a:r>
              <a:rPr lang="en-US" altLang="ko-KR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) </a:t>
            </a:r>
            <a:endParaRPr lang="ko-KR" altLang="en-US" sz="1600" b="1" dirty="0">
              <a:solidFill>
                <a:prstClr val="black"/>
              </a:solidFill>
              <a:latin typeface="Arial" panose="020B0604020202020204" pitchFamily="34" charset="0"/>
              <a:ea typeface="나눔스퀘어라운드 Bold"/>
              <a:cs typeface="Arial" panose="020B0604020202020204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832256D-A80E-4EEC-80FA-2426F4ADC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610713"/>
              </p:ext>
            </p:extLst>
          </p:nvPr>
        </p:nvGraphicFramePr>
        <p:xfrm>
          <a:off x="626976" y="1052737"/>
          <a:ext cx="10869624" cy="2159736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668824">
                  <a:extLst>
                    <a:ext uri="{9D8B030D-6E8A-4147-A177-3AD203B41FA5}">
                      <a16:colId xmlns:a16="http://schemas.microsoft.com/office/drawing/2014/main" val="3585399238"/>
                    </a:ext>
                  </a:extLst>
                </a:gridCol>
                <a:gridCol w="7200800">
                  <a:extLst>
                    <a:ext uri="{9D8B030D-6E8A-4147-A177-3AD203B41FA5}">
                      <a16:colId xmlns:a16="http://schemas.microsoft.com/office/drawing/2014/main" val="2917939245"/>
                    </a:ext>
                  </a:extLst>
                </a:gridCol>
              </a:tblGrid>
              <a:tr h="25722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Class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스퀘어라운드 Bold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스퀘어라운드 Bold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761382"/>
                  </a:ext>
                </a:extLst>
              </a:tr>
              <a:tr h="44288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DashboardController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가상주소 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/ware/dashboard.do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로 접속하면 호출되는 메소드 선언</a:t>
                      </a:r>
                      <a:endParaRPr lang="en-US" altLang="ko-K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  <a:p>
                      <a:pPr algn="l" rtl="0" fontAlgn="ctr"/>
                      <a:r>
                        <a:rPr lang="en-US" altLang="ko-KR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ModelAndView</a:t>
                      </a:r>
                      <a:r>
                        <a:rPr lang="en-US" altLang="ko-KR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객체에 호출 </a:t>
                      </a:r>
                      <a:r>
                        <a:rPr lang="en-US" altLang="ko-KR" sz="14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페이지명과 응답물을 저장하고 리턴</a:t>
                      </a:r>
                      <a:endParaRPr lang="ko-KR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1667751"/>
                  </a:ext>
                </a:extLst>
              </a:tr>
              <a:tr h="29192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Dashboard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Service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DashboardServiceImpl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에서 사용할 메소드 선언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3451777"/>
                  </a:ext>
                </a:extLst>
              </a:tr>
              <a:tr h="29192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Dashboard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ServiceImpl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대시보드의 통계와 결재요청 목록 관련 </a:t>
                      </a:r>
                      <a:r>
                        <a:rPr lang="en-US" altLang="ko-KR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DashboardService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의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메소드를 </a:t>
                      </a:r>
                      <a:r>
                        <a:rPr lang="ko-KR" altLang="en-US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오버라이딩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3285380"/>
                  </a:ext>
                </a:extLst>
              </a:tr>
              <a:tr h="29192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Dashboard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DashboardDAOImpl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에서 사용할 메소드 선언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6593951"/>
                  </a:ext>
                </a:extLst>
              </a:tr>
              <a:tr h="29192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Dashboard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DAOImpl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대시보드의 통계와 결재요청 목록 관련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DashboardDAO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의 메소드를 </a:t>
                      </a:r>
                      <a:r>
                        <a:rPr lang="ko-KR" altLang="en-US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오버라이딩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6928230"/>
                  </a:ext>
                </a:extLst>
              </a:tr>
              <a:tr h="29192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스퀘어라운드 Light" panose="020B0600000101010101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스퀘어라운드 Light" panose="020B0600000101010101" charset="-127"/>
                          <a:cs typeface="Arial" panose="020B0604020202020204" pitchFamily="34" charset="0"/>
                        </a:rPr>
                        <a:t>DashboardDTO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스퀘어라운드 Light" panose="020B0600000101010101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대시보드의 검색관련 데이터를 담아 이동하는 </a:t>
                      </a:r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getter/setter </a:t>
                      </a:r>
                      <a:r>
                        <a:rPr lang="ko-KR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메소드 선언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54224475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02B453-15B4-4556-B9B6-1F86A82F0243}"/>
              </a:ext>
            </a:extLst>
          </p:cNvPr>
          <p:cNvSpPr/>
          <p:nvPr/>
        </p:nvSpPr>
        <p:spPr>
          <a:xfrm>
            <a:off x="263352" y="188640"/>
            <a:ext cx="177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클래스 설계 </a:t>
            </a:r>
            <a:r>
              <a:rPr kumimoji="0" lang="en-US" altLang="ko-KR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계속</a:t>
            </a:r>
            <a:r>
              <a:rPr kumimoji="0" lang="en-US" altLang="ko-KR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F5C2FF-E53D-4FDD-BDBB-CD6AEFEE07CF}"/>
              </a:ext>
            </a:extLst>
          </p:cNvPr>
          <p:cNvSpPr txBox="1"/>
          <p:nvPr/>
        </p:nvSpPr>
        <p:spPr>
          <a:xfrm>
            <a:off x="582918" y="3285488"/>
            <a:ext cx="2848786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eaLnBrk="0"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Board Class(7</a:t>
            </a:r>
            <a:r>
              <a:rPr lang="ko-KR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개</a:t>
            </a:r>
            <a:r>
              <a:rPr lang="en-US" altLang="ko-KR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) </a:t>
            </a:r>
            <a:endParaRPr lang="ko-KR" altLang="en-US" sz="1600" b="1" dirty="0">
              <a:solidFill>
                <a:prstClr val="black"/>
              </a:solidFill>
              <a:latin typeface="Arial" panose="020B0604020202020204" pitchFamily="34" charset="0"/>
              <a:ea typeface="나눔스퀘어라운드 Bold"/>
              <a:cs typeface="Arial" panose="020B0604020202020204" pitchFamily="34" charset="0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F39BC3B-EBCC-4A3B-B1EE-A8D345C30D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632996"/>
              </p:ext>
            </p:extLst>
          </p:nvPr>
        </p:nvGraphicFramePr>
        <p:xfrm>
          <a:off x="626976" y="3645529"/>
          <a:ext cx="10869624" cy="264729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668824">
                  <a:extLst>
                    <a:ext uri="{9D8B030D-6E8A-4147-A177-3AD203B41FA5}">
                      <a16:colId xmlns:a16="http://schemas.microsoft.com/office/drawing/2014/main" val="3585399238"/>
                    </a:ext>
                  </a:extLst>
                </a:gridCol>
                <a:gridCol w="7200800">
                  <a:extLst>
                    <a:ext uri="{9D8B030D-6E8A-4147-A177-3AD203B41FA5}">
                      <a16:colId xmlns:a16="http://schemas.microsoft.com/office/drawing/2014/main" val="2917939245"/>
                    </a:ext>
                  </a:extLst>
                </a:gridCol>
              </a:tblGrid>
              <a:tr h="25124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Class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스퀘어라운드 Bold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스퀘어라운드 Bold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761382"/>
                  </a:ext>
                </a:extLst>
              </a:tr>
              <a:tr h="39389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BoardController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가상주소 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/ware/boardListForm.do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로 접속하면 호출되는 메소드 선언</a:t>
                      </a:r>
                      <a:endParaRPr lang="en-US" altLang="ko-K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  <a:p>
                      <a:pPr algn="l" rtl="0" fontAlgn="ctr"/>
                      <a:r>
                        <a:rPr lang="en-US" altLang="ko-KR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ModelAndView</a:t>
                      </a:r>
                      <a:r>
                        <a:rPr lang="en-US" altLang="ko-KR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객체에 호출 </a:t>
                      </a:r>
                      <a:r>
                        <a:rPr lang="en-US" altLang="ko-KR" sz="14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페이지명과 응답물을 저장하고 리턴</a:t>
                      </a:r>
                      <a:endParaRPr lang="ko-KR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1667751"/>
                  </a:ext>
                </a:extLst>
              </a:tr>
              <a:tr h="32628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Board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Service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BoardServiceImpl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에서 사용할 메소드 선언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3451777"/>
                  </a:ext>
                </a:extLst>
              </a:tr>
              <a:tr h="32628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Board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ServiceImpl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공지사항 페이지에서 사용되는 </a:t>
                      </a:r>
                      <a:r>
                        <a:rPr lang="en-US" altLang="ko-KR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BoardService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의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메소드를 </a:t>
                      </a:r>
                      <a:r>
                        <a:rPr lang="ko-KR" altLang="en-US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오버라이딩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3285380"/>
                  </a:ext>
                </a:extLst>
              </a:tr>
              <a:tr h="32628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Board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BoardDAOImpl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에서 사용할 메소드 선언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6593951"/>
                  </a:ext>
                </a:extLst>
              </a:tr>
              <a:tr h="32628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Board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DAOImpl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공지사항 페이지에서 사용되는 </a:t>
                      </a:r>
                      <a:r>
                        <a:rPr lang="en-US" altLang="ko-KR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BoardDAO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의 메소드를 </a:t>
                      </a:r>
                      <a:r>
                        <a:rPr lang="ko-KR" altLang="en-US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오버라이딩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6928230"/>
                  </a:ext>
                </a:extLst>
              </a:tr>
              <a:tr h="32628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스퀘어라운드 Light" panose="020B0600000101010101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스퀘어라운드 Light" panose="020B0600000101010101" charset="-127"/>
                          <a:cs typeface="Arial" panose="020B0604020202020204" pitchFamily="34" charset="0"/>
                        </a:rPr>
                        <a:t>BoardDTO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개의 공지사항</a:t>
                      </a:r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상세정보 데이터를 담아 이동하는 </a:t>
                      </a:r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getter/setter </a:t>
                      </a:r>
                      <a:r>
                        <a:rPr lang="ko-KR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선언</a:t>
                      </a:r>
                      <a:endParaRPr lang="ko-KR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1333130"/>
                  </a:ext>
                </a:extLst>
              </a:tr>
              <a:tr h="32628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스퀘어라운드 Light" panose="020B0600000101010101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스퀘어라운드 Light" panose="020B0600000101010101" charset="-127"/>
                          <a:cs typeface="Arial" panose="020B0604020202020204" pitchFamily="34" charset="0"/>
                        </a:rPr>
                        <a:t>BoardSearchDTO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공지사항 검색관련 데이터를 담아 이동하는 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getter/setter 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메소드 선언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0433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296950"/>
      </p:ext>
    </p:extLst>
  </p:cSld>
  <p:clrMapOvr>
    <a:masterClrMapping/>
  </p:clrMapOvr>
  <p:transition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3-3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DC9C99-E8FA-4A79-B3BF-AF11A80488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B691F1-CA56-489C-9337-B5533695D51B}"/>
              </a:ext>
            </a:extLst>
          </p:cNvPr>
          <p:cNvSpPr txBox="1"/>
          <p:nvPr/>
        </p:nvSpPr>
        <p:spPr>
          <a:xfrm>
            <a:off x="582918" y="692696"/>
            <a:ext cx="2848786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Daily Class (7</a:t>
            </a:r>
            <a:r>
              <a:rPr lang="ko-KR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개</a:t>
            </a:r>
            <a:r>
              <a:rPr lang="en-US" altLang="ko-KR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)</a:t>
            </a:r>
            <a:endParaRPr lang="ko-KR" altLang="en-US" sz="1600" b="1" dirty="0">
              <a:solidFill>
                <a:prstClr val="black"/>
              </a:solidFill>
              <a:latin typeface="Arial" panose="020B0604020202020204" pitchFamily="34" charset="0"/>
              <a:ea typeface="나눔스퀘어라운드 Bold"/>
              <a:cs typeface="Arial" panose="020B0604020202020204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E06D4AE-D157-468E-9EF9-71EB87F33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672375"/>
              </p:ext>
            </p:extLst>
          </p:nvPr>
        </p:nvGraphicFramePr>
        <p:xfrm>
          <a:off x="626976" y="1052737"/>
          <a:ext cx="10869624" cy="246906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668824">
                  <a:extLst>
                    <a:ext uri="{9D8B030D-6E8A-4147-A177-3AD203B41FA5}">
                      <a16:colId xmlns:a16="http://schemas.microsoft.com/office/drawing/2014/main" val="3585399238"/>
                    </a:ext>
                  </a:extLst>
                </a:gridCol>
                <a:gridCol w="7200800">
                  <a:extLst>
                    <a:ext uri="{9D8B030D-6E8A-4147-A177-3AD203B41FA5}">
                      <a16:colId xmlns:a16="http://schemas.microsoft.com/office/drawing/2014/main" val="2917939245"/>
                    </a:ext>
                  </a:extLst>
                </a:gridCol>
              </a:tblGrid>
              <a:tr h="2363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Class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스퀘어라운드 Bold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스퀘어라운드 Bold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761382"/>
                  </a:ext>
                </a:extLst>
              </a:tr>
              <a:tr h="3500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DailyBusinessController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가상주소 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/ware/dailyListForm.do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로 접속하면 호출되는 메소드 선언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  <a:p>
                      <a:pPr algn="l" rtl="0" fontAlgn="ctr"/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ModelAndView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객체에 호출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페이지명과 응답물을 저장하고 리턴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1667751"/>
                  </a:ext>
                </a:extLst>
              </a:tr>
              <a:tr h="27246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DailyService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DailyServiceImpl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에서 사용할 메소드 선언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3451777"/>
                  </a:ext>
                </a:extLst>
              </a:tr>
              <a:tr h="3500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DailyServiceImpl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일일업무보고서의 입력 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수정 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삭제 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검색에 관한</a:t>
                      </a:r>
                      <a:endParaRPr lang="en-US" altLang="ko-KR" sz="1200" u="none" strike="noStrike" dirty="0"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algn="l" rtl="0" fontAlgn="ctr"/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DailyService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의 메소드를 </a:t>
                      </a:r>
                      <a:r>
                        <a:rPr lang="ko-KR" altLang="en-US" sz="12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오버라이딩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3285380"/>
                  </a:ext>
                </a:extLst>
              </a:tr>
              <a:tr h="27246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DailyDAO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DailyDAOImpl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에서 사용할 메소드 선언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6593951"/>
                  </a:ext>
                </a:extLst>
              </a:tr>
              <a:tr h="3500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DailyDAOImpl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일일업무보고서의 입력 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수정 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삭제 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검색에 관한</a:t>
                      </a:r>
                      <a:endParaRPr lang="en-US" altLang="ko-KR" sz="1200" u="none" strike="noStrike" dirty="0"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algn="l" rtl="0" fontAlgn="ctr"/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DailyDAO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의 메소드를 </a:t>
                      </a:r>
                      <a:r>
                        <a:rPr lang="ko-KR" altLang="en-US" sz="12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오버라이딩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6928230"/>
                  </a:ext>
                </a:extLst>
              </a:tr>
              <a:tr h="27246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DailyBusiDTO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개의 일일업무보고서의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상세정보 데이터를 담아 이동하는 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getter/setter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선언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00822955"/>
                  </a:ext>
                </a:extLst>
              </a:tr>
              <a:tr h="27246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DailyBusiSearchDTO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일일업무보고서 검색관련 데이터를 담아 이동하는 </a:t>
                      </a:r>
                      <a:r>
                        <a:rPr lang="en-US" altLang="ko-K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getter/setter </a:t>
                      </a:r>
                      <a:r>
                        <a:rPr lang="ko-KR" alt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메소드 선언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8585794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8438D8-B1C4-4B3B-9AA7-65750F80F18D}"/>
              </a:ext>
            </a:extLst>
          </p:cNvPr>
          <p:cNvSpPr/>
          <p:nvPr/>
        </p:nvSpPr>
        <p:spPr>
          <a:xfrm>
            <a:off x="263352" y="188640"/>
            <a:ext cx="177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클래스 설계 </a:t>
            </a:r>
            <a:r>
              <a:rPr kumimoji="0" lang="en-US" altLang="ko-KR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계속</a:t>
            </a:r>
            <a:r>
              <a:rPr kumimoji="0" lang="en-US" altLang="ko-KR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1ADB34-7B16-42EB-8028-5AE335ED88B8}"/>
              </a:ext>
            </a:extLst>
          </p:cNvPr>
          <p:cNvSpPr txBox="1"/>
          <p:nvPr/>
        </p:nvSpPr>
        <p:spPr>
          <a:xfrm>
            <a:off x="582918" y="3645024"/>
            <a:ext cx="2848786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Sales Class (7</a:t>
            </a:r>
            <a:r>
              <a:rPr lang="ko-KR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개</a:t>
            </a:r>
            <a:r>
              <a:rPr lang="en-US" altLang="ko-KR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)</a:t>
            </a:r>
            <a:endParaRPr lang="ko-KR" altLang="en-US" sz="1600" b="1" dirty="0">
              <a:solidFill>
                <a:prstClr val="black"/>
              </a:solidFill>
              <a:latin typeface="Arial" panose="020B0604020202020204" pitchFamily="34" charset="0"/>
              <a:ea typeface="나눔스퀘어라운드 Bold"/>
              <a:cs typeface="Arial" panose="020B0604020202020204" pitchFamily="34" charset="0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2FF7DF7-2AF4-4B3B-9FE3-CBD170133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25652"/>
              </p:ext>
            </p:extLst>
          </p:nvPr>
        </p:nvGraphicFramePr>
        <p:xfrm>
          <a:off x="626976" y="4005065"/>
          <a:ext cx="10869624" cy="2467925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668824">
                  <a:extLst>
                    <a:ext uri="{9D8B030D-6E8A-4147-A177-3AD203B41FA5}">
                      <a16:colId xmlns:a16="http://schemas.microsoft.com/office/drawing/2014/main" val="3585399238"/>
                    </a:ext>
                  </a:extLst>
                </a:gridCol>
                <a:gridCol w="7200800">
                  <a:extLst>
                    <a:ext uri="{9D8B030D-6E8A-4147-A177-3AD203B41FA5}">
                      <a16:colId xmlns:a16="http://schemas.microsoft.com/office/drawing/2014/main" val="2917939245"/>
                    </a:ext>
                  </a:extLst>
                </a:gridCol>
              </a:tblGrid>
              <a:tr h="2360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Class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스퀘어라운드 Bold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스퀘어라운드 Bold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761382"/>
                  </a:ext>
                </a:extLst>
              </a:tr>
              <a:tr h="34909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SalesController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가상주소 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/ware/salesListForm.do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로 접속하면 호출되는 메소드 선언</a:t>
                      </a:r>
                      <a:endParaRPr lang="en-US" altLang="ko-KR" sz="1200" u="none" strike="noStrike" dirty="0"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algn="l" rtl="0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ModelAndView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객체에 호출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페이지명과 응답물을 저장하고 리턴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8906" marR="8906" marT="8906" marB="0" anchor="ctr"/>
                </a:tc>
                <a:extLst>
                  <a:ext uri="{0D108BD9-81ED-4DB2-BD59-A6C34878D82A}">
                    <a16:rowId xmlns:a16="http://schemas.microsoft.com/office/drawing/2014/main" val="4271667751"/>
                  </a:ext>
                </a:extLst>
              </a:tr>
              <a:tr h="2723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SalesService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SalesServiceImpl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에서 사용할 메소드 선언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8906" marR="8906" marT="8906" marB="0" anchor="ctr"/>
                </a:tc>
                <a:extLst>
                  <a:ext uri="{0D108BD9-81ED-4DB2-BD59-A6C34878D82A}">
                    <a16:rowId xmlns:a16="http://schemas.microsoft.com/office/drawing/2014/main" val="1513451777"/>
                  </a:ext>
                </a:extLst>
              </a:tr>
              <a:tr h="34967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SalesServiceImpl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영업보고서의 입력 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수정 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삭제 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검색에 관한</a:t>
                      </a:r>
                      <a:endParaRPr lang="en-US" altLang="ko-KR" sz="1200" u="none" strike="noStrike" dirty="0"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algn="l" rtl="0" fontAlgn="ctr"/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DailyService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의 메소드를 </a:t>
                      </a:r>
                      <a:r>
                        <a:rPr lang="ko-KR" altLang="en-US" sz="12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오버라이딩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3285380"/>
                  </a:ext>
                </a:extLst>
              </a:tr>
              <a:tr h="2723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SalesDAO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DailyDAOImpl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에서 사용할 메소드 선언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6593951"/>
                  </a:ext>
                </a:extLst>
              </a:tr>
              <a:tr h="34967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SalesDAOImpl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8906" marR="8906" marT="8906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영업보고서의 입력 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수정 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삭제 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검색에 관한</a:t>
                      </a:r>
                      <a:endParaRPr lang="en-US" altLang="ko-KR" sz="1200" u="none" strike="noStrike" dirty="0"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algn="l" rtl="0" fontAlgn="ctr"/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DailyDAO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의 메소드를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나눔스퀘어라운드 Light" panose="020B0600000101010101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오버라이딩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6928230"/>
                  </a:ext>
                </a:extLst>
              </a:tr>
              <a:tr h="2723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SalesDTO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개의 영업보고서의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상세정보 데이터를 담아 이동하는 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getter/setter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선언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00822955"/>
                  </a:ext>
                </a:extLst>
              </a:tr>
              <a:tr h="2723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SalesSearchDTO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영업보고서 검색관련 데이터를 담아 이동하는 </a:t>
                      </a:r>
                      <a:r>
                        <a:rPr lang="en-US" altLang="ko-K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getter/setter </a:t>
                      </a:r>
                      <a:r>
                        <a:rPr lang="ko-KR" altLang="en-US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메소드 선언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8585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854204"/>
      </p:ext>
    </p:extLst>
  </p:cSld>
  <p:clrMapOvr>
    <a:masterClrMapping/>
  </p:clrMapOvr>
  <p:transition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839416" y="33662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5400" y="54868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목차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5400" y="1658418"/>
            <a:ext cx="1507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01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972799" y="27902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9416" y="2924944"/>
            <a:ext cx="136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소개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3462" y="3510301"/>
            <a:ext cx="1507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pc="-15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1.</a:t>
            </a: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팀원 소개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spc="-1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pc="-15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2. 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프로젝트 소개</a:t>
            </a:r>
            <a:endParaRPr lang="en-US" altLang="ko-KR" sz="1200" b="1" spc="-1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spc="-1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pc="-15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3. 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적용기술 </a:t>
            </a: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/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개발환경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E3A219D-410F-4AC0-8F6E-AFB97D34EAF1}"/>
              </a:ext>
            </a:extLst>
          </p:cNvPr>
          <p:cNvSpPr/>
          <p:nvPr/>
        </p:nvSpPr>
        <p:spPr>
          <a:xfrm>
            <a:off x="3071664" y="33662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831408-D3DD-44D2-8D5B-4F1238DB1557}"/>
              </a:ext>
            </a:extLst>
          </p:cNvPr>
          <p:cNvSpPr txBox="1"/>
          <p:nvPr/>
        </p:nvSpPr>
        <p:spPr>
          <a:xfrm>
            <a:off x="2927648" y="1658418"/>
            <a:ext cx="1507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02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90ABF0A-9296-4F7E-8EC5-E69A1A0433C8}"/>
              </a:ext>
            </a:extLst>
          </p:cNvPr>
          <p:cNvCxnSpPr>
            <a:cxnSpLocks/>
          </p:cNvCxnSpPr>
          <p:nvPr/>
        </p:nvCxnSpPr>
        <p:spPr>
          <a:xfrm>
            <a:off x="3205047" y="27902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B1CF020-6268-4DB9-8B8B-E830E9ACD0BD}"/>
              </a:ext>
            </a:extLst>
          </p:cNvPr>
          <p:cNvSpPr txBox="1"/>
          <p:nvPr/>
        </p:nvSpPr>
        <p:spPr>
          <a:xfrm>
            <a:off x="3071664" y="2924944"/>
            <a:ext cx="136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일정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0D0E10-7986-4E36-9DF6-3D025C5E5066}"/>
              </a:ext>
            </a:extLst>
          </p:cNvPr>
          <p:cNvSpPr txBox="1"/>
          <p:nvPr/>
        </p:nvSpPr>
        <p:spPr>
          <a:xfrm>
            <a:off x="3071664" y="3510301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pc="-15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1.  </a:t>
            </a:r>
            <a:r>
              <a:rPr lang="ko-KR" altLang="en-US" sz="1200" b="1" spc="-15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개발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일정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967380B-DAB4-4C59-8B75-DD29808E177D}"/>
              </a:ext>
            </a:extLst>
          </p:cNvPr>
          <p:cNvSpPr/>
          <p:nvPr/>
        </p:nvSpPr>
        <p:spPr>
          <a:xfrm>
            <a:off x="5303912" y="33662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BB5B53-6035-4577-89C6-5A28ECC60FBB}"/>
              </a:ext>
            </a:extLst>
          </p:cNvPr>
          <p:cNvSpPr txBox="1"/>
          <p:nvPr/>
        </p:nvSpPr>
        <p:spPr>
          <a:xfrm>
            <a:off x="5159896" y="1658418"/>
            <a:ext cx="1507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03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5E6E69A-068B-43F5-ACE0-056AF6B84AD1}"/>
              </a:ext>
            </a:extLst>
          </p:cNvPr>
          <p:cNvCxnSpPr>
            <a:cxnSpLocks/>
          </p:cNvCxnSpPr>
          <p:nvPr/>
        </p:nvCxnSpPr>
        <p:spPr>
          <a:xfrm>
            <a:off x="5437295" y="27902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E1B8F03-3C20-4D9B-B833-149A3189F727}"/>
              </a:ext>
            </a:extLst>
          </p:cNvPr>
          <p:cNvSpPr txBox="1"/>
          <p:nvPr/>
        </p:nvSpPr>
        <p:spPr>
          <a:xfrm>
            <a:off x="5303912" y="2924944"/>
            <a:ext cx="136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63B608-6D72-4AB7-B75E-B9D2171035B4}"/>
              </a:ext>
            </a:extLst>
          </p:cNvPr>
          <p:cNvSpPr txBox="1"/>
          <p:nvPr/>
        </p:nvSpPr>
        <p:spPr>
          <a:xfrm>
            <a:off x="5303912" y="3510301"/>
            <a:ext cx="13681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pc="-15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1.  </a:t>
            </a: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ERD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설계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spc="-1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pc="-15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2.  </a:t>
            </a:r>
            <a:r>
              <a:rPr kumimoji="0" lang="en-US" altLang="ko-KR" sz="12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DB 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설계</a:t>
            </a:r>
            <a:endParaRPr lang="en-US" altLang="ko-KR" sz="1200" b="1" spc="-1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lvl="0">
              <a:defRPr/>
            </a:pPr>
            <a:endParaRPr lang="en-US" altLang="ko-KR" sz="1200" b="1" spc="-1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en-US" altLang="ko-KR" sz="1200" b="1" spc="-15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3.  </a:t>
            </a:r>
            <a:r>
              <a:rPr lang="ko-KR" altLang="en-US" sz="1200" b="1" spc="-15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클래스</a:t>
            </a:r>
            <a:r>
              <a:rPr lang="en-US" altLang="ko-KR" sz="1200" b="1" spc="-1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JSP</a:t>
            </a:r>
            <a:r>
              <a:rPr lang="ko-KR" altLang="en-US" sz="1200" b="1" spc="-1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b="1" spc="-15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설계</a:t>
            </a:r>
            <a:endParaRPr lang="en-US" altLang="ko-KR" sz="1200" b="1" spc="-1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lvl="0">
              <a:defRPr/>
            </a:pPr>
            <a:endParaRPr lang="en-US" altLang="ko-KR" sz="1200" b="1" spc="-1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en-US" altLang="ko-KR" sz="1200" b="1" spc="-15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4.  </a:t>
            </a:r>
            <a:r>
              <a:rPr lang="ko-KR" altLang="en-US" sz="1200" b="1" spc="-15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메소드 설계</a:t>
            </a:r>
            <a:endParaRPr lang="en-US" altLang="ko-KR" sz="1200" b="1" spc="-1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1BCCB63-59B6-44F4-834E-D5D23B567AF7}"/>
              </a:ext>
            </a:extLst>
          </p:cNvPr>
          <p:cNvSpPr/>
          <p:nvPr/>
        </p:nvSpPr>
        <p:spPr>
          <a:xfrm>
            <a:off x="7536160" y="33662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3E9DC49-9615-4D2B-85C9-09F48C96DA90}"/>
              </a:ext>
            </a:extLst>
          </p:cNvPr>
          <p:cNvSpPr txBox="1"/>
          <p:nvPr/>
        </p:nvSpPr>
        <p:spPr>
          <a:xfrm>
            <a:off x="7392144" y="1658418"/>
            <a:ext cx="1507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04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61D3E69-20B3-46D7-8678-A6D7D5525BC0}"/>
              </a:ext>
            </a:extLst>
          </p:cNvPr>
          <p:cNvCxnSpPr>
            <a:cxnSpLocks/>
          </p:cNvCxnSpPr>
          <p:nvPr/>
        </p:nvCxnSpPr>
        <p:spPr>
          <a:xfrm>
            <a:off x="7669543" y="27902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14848D0-6C93-4F1A-900E-F12D05294A7C}"/>
              </a:ext>
            </a:extLst>
          </p:cNvPr>
          <p:cNvSpPr txBox="1"/>
          <p:nvPr/>
        </p:nvSpPr>
        <p:spPr>
          <a:xfrm>
            <a:off x="7536160" y="2924944"/>
            <a:ext cx="136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 </a:t>
            </a:r>
            <a:r>
              <a:rPr lang="en-US" altLang="ko-KR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B53836-B781-4B23-AB0D-DF2CE927EB27}"/>
              </a:ext>
            </a:extLst>
          </p:cNvPr>
          <p:cNvSpPr txBox="1"/>
          <p:nvPr/>
        </p:nvSpPr>
        <p:spPr>
          <a:xfrm>
            <a:off x="7536160" y="3510301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pc="-15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1.  </a:t>
            </a:r>
            <a:r>
              <a:rPr lang="ko-KR" altLang="en-US" sz="1200" b="1" spc="-15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상</a:t>
            </a:r>
            <a:r>
              <a:rPr kumimoji="0" lang="ko-KR" altLang="en-US" sz="12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세 화면</a:t>
            </a:r>
            <a:endParaRPr kumimoji="0" lang="en-US" altLang="ko-KR" sz="12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83012C3-8E96-433B-B1B3-CBDD916FF019}"/>
              </a:ext>
            </a:extLst>
          </p:cNvPr>
          <p:cNvSpPr/>
          <p:nvPr/>
        </p:nvSpPr>
        <p:spPr>
          <a:xfrm>
            <a:off x="9768408" y="33662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9D713B-E91A-499D-A179-84000D31AE23}"/>
              </a:ext>
            </a:extLst>
          </p:cNvPr>
          <p:cNvSpPr txBox="1"/>
          <p:nvPr/>
        </p:nvSpPr>
        <p:spPr>
          <a:xfrm>
            <a:off x="9624392" y="1658418"/>
            <a:ext cx="1507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 05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52A7ECF-EE0E-4493-BFB2-A16537D9EDBB}"/>
              </a:ext>
            </a:extLst>
          </p:cNvPr>
          <p:cNvCxnSpPr>
            <a:cxnSpLocks/>
          </p:cNvCxnSpPr>
          <p:nvPr/>
        </p:nvCxnSpPr>
        <p:spPr>
          <a:xfrm>
            <a:off x="9901791" y="27902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82AC109-97C8-4697-BF46-2B9958D95F4B}"/>
              </a:ext>
            </a:extLst>
          </p:cNvPr>
          <p:cNvSpPr txBox="1"/>
          <p:nvPr/>
        </p:nvSpPr>
        <p:spPr>
          <a:xfrm>
            <a:off x="9768408" y="3510301"/>
            <a:ext cx="13681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b="1" spc="-1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 </a:t>
            </a:r>
            <a:r>
              <a:rPr lang="ko-KR" altLang="en-US" sz="1200" b="1" spc="-1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 시연</a:t>
            </a:r>
          </a:p>
          <a:p>
            <a:pPr>
              <a:defRPr/>
            </a:pPr>
            <a:endParaRPr lang="en-US" altLang="ko-KR" sz="1200" b="1" spc="-1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ko-KR" sz="1200" b="1" spc="-1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1200" b="1" spc="-1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문제점  및  해결책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spc="-1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pc="-15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3.  </a:t>
            </a:r>
            <a:r>
              <a:rPr lang="ko-KR" altLang="en-US" sz="1200" b="1" spc="-15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후기</a:t>
            </a:r>
            <a:endParaRPr kumimoji="0" lang="ko-KR" altLang="en-US" sz="12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spc="-15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spc="-15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4.  Q</a:t>
            </a:r>
            <a:r>
              <a:rPr lang="ko-KR" altLang="en-US" sz="1200" b="1" spc="-15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spc="-15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&amp;</a:t>
            </a:r>
            <a:r>
              <a:rPr lang="ko-KR" altLang="en-US" sz="1200" b="1" spc="-15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spc="-15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</a:t>
            </a:r>
            <a:endParaRPr kumimoji="0" lang="en-US" altLang="ko-KR" sz="12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82CA37F-5E95-4310-B64E-C1747D8BE2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2A85AEE-969D-4547-A130-5F3857A22DB1}"/>
              </a:ext>
            </a:extLst>
          </p:cNvPr>
          <p:cNvSpPr txBox="1"/>
          <p:nvPr/>
        </p:nvSpPr>
        <p:spPr>
          <a:xfrm>
            <a:off x="9752756" y="2924944"/>
            <a:ext cx="136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 및 후기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  <p:transition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3-3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FA7AFE-7BA7-409B-8574-7A5589196E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D734E8-1907-40E6-A44B-A066BCD9F2D4}"/>
              </a:ext>
            </a:extLst>
          </p:cNvPr>
          <p:cNvSpPr txBox="1"/>
          <p:nvPr/>
        </p:nvSpPr>
        <p:spPr>
          <a:xfrm>
            <a:off x="582918" y="692696"/>
            <a:ext cx="2848786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Expense Class (7</a:t>
            </a:r>
            <a:r>
              <a:rPr lang="ko-KR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개</a:t>
            </a:r>
            <a:r>
              <a:rPr lang="en-US" altLang="ko-KR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)</a:t>
            </a:r>
            <a:endParaRPr lang="ko-KR" altLang="en-US" sz="1600" b="1" dirty="0">
              <a:solidFill>
                <a:prstClr val="black"/>
              </a:solidFill>
              <a:latin typeface="Arial" panose="020B0604020202020204" pitchFamily="34" charset="0"/>
              <a:ea typeface="나눔스퀘어라운드 Bold"/>
              <a:cs typeface="Arial" panose="020B0604020202020204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C9CF465-5CE6-4989-952D-2FB58EA07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628445"/>
              </p:ext>
            </p:extLst>
          </p:nvPr>
        </p:nvGraphicFramePr>
        <p:xfrm>
          <a:off x="626976" y="1052737"/>
          <a:ext cx="10869624" cy="2688509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668824">
                  <a:extLst>
                    <a:ext uri="{9D8B030D-6E8A-4147-A177-3AD203B41FA5}">
                      <a16:colId xmlns:a16="http://schemas.microsoft.com/office/drawing/2014/main" val="3585399238"/>
                    </a:ext>
                  </a:extLst>
                </a:gridCol>
                <a:gridCol w="7200800">
                  <a:extLst>
                    <a:ext uri="{9D8B030D-6E8A-4147-A177-3AD203B41FA5}">
                      <a16:colId xmlns:a16="http://schemas.microsoft.com/office/drawing/2014/main" val="2917939245"/>
                    </a:ext>
                  </a:extLst>
                </a:gridCol>
              </a:tblGrid>
              <a:tr h="2027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Class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스퀘어라운드 Bold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스퀘어라운드 Bold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761382"/>
                  </a:ext>
                </a:extLst>
              </a:tr>
              <a:tr h="34851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ExpenseController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가상주소 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/ware/expenseListForm.do 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로 접속하면 호출되는 메소드 선언</a:t>
                      </a:r>
                      <a:endParaRPr lang="en-US" altLang="ko-KR" sz="1400" u="none" strike="noStrike" dirty="0"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algn="l" rtl="0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ModelAndView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객체에 호출 </a:t>
                      </a:r>
                      <a:r>
                        <a:rPr lang="en-US" altLang="ko-KR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페이지명과 응답물을 저장하고 리턴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8906" marR="8906" marT="8906" marB="0" anchor="ctr"/>
                </a:tc>
                <a:extLst>
                  <a:ext uri="{0D108BD9-81ED-4DB2-BD59-A6C34878D82A}">
                    <a16:rowId xmlns:a16="http://schemas.microsoft.com/office/drawing/2014/main" val="4271667751"/>
                  </a:ext>
                </a:extLst>
              </a:tr>
              <a:tr h="28175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ExpenseService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ExpenseServiceImpl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에서 사용할 메소드 선언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8906" marR="8906" marT="8906" marB="0" anchor="ctr"/>
                </a:tc>
                <a:extLst>
                  <a:ext uri="{0D108BD9-81ED-4DB2-BD59-A6C34878D82A}">
                    <a16:rowId xmlns:a16="http://schemas.microsoft.com/office/drawing/2014/main" val="1513451777"/>
                  </a:ext>
                </a:extLst>
              </a:tr>
              <a:tr h="34901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ExpenseServiceImpl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지출보고서의 입력 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수정 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삭제 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검색에 관한</a:t>
                      </a:r>
                      <a:endParaRPr lang="en-US" altLang="ko-KR" sz="1400" u="none" strike="noStrike" dirty="0"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algn="l" rtl="0" fontAlgn="ctr"/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Expense</a:t>
                      </a:r>
                      <a:r>
                        <a:rPr lang="en-US" altLang="ko-KR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Service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의 메소드를 </a:t>
                      </a:r>
                      <a:r>
                        <a:rPr lang="ko-KR" altLang="en-US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오버라이딩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3285380"/>
                  </a:ext>
                </a:extLst>
              </a:tr>
              <a:tr h="28175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ExpenseDAO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Expense</a:t>
                      </a:r>
                      <a:r>
                        <a:rPr lang="en-US" altLang="ko-KR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DAOImpl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에서 사용할 메소드 선언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6593951"/>
                  </a:ext>
                </a:extLst>
              </a:tr>
              <a:tr h="34901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ExpenseDAOImpl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지출보고서의 입력 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수정 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삭제 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검색에 관한</a:t>
                      </a:r>
                      <a:endParaRPr lang="en-US" altLang="ko-KR" sz="1400" u="none" strike="noStrike" dirty="0"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algn="l" rtl="0" fontAlgn="ctr"/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Expense</a:t>
                      </a:r>
                      <a:r>
                        <a:rPr lang="en-US" altLang="ko-KR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DAO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의 메소드를 </a:t>
                      </a:r>
                      <a:r>
                        <a:rPr lang="ko-KR" altLang="en-US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오버라이딩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6928230"/>
                  </a:ext>
                </a:extLst>
              </a:tr>
              <a:tr h="28175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ExpenseDTO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개의 지출보고서의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상세정보 데이터를 담아 이동하는 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getter/setter 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선언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00822955"/>
                  </a:ext>
                </a:extLst>
              </a:tr>
              <a:tr h="28175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ExpenseSearchDTO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지출보고서 검색관련 데이터를 담아 이동하는 </a:t>
                      </a:r>
                      <a:r>
                        <a:rPr lang="en-US" altLang="ko-KR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getter/setter </a:t>
                      </a:r>
                      <a:r>
                        <a:rPr lang="ko-KR" alt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메소드 선언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8585794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15884A-6A92-4A8F-8AA9-D7C7A52C61E7}"/>
              </a:ext>
            </a:extLst>
          </p:cNvPr>
          <p:cNvSpPr/>
          <p:nvPr/>
        </p:nvSpPr>
        <p:spPr>
          <a:xfrm>
            <a:off x="263352" y="188640"/>
            <a:ext cx="177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클래스 설계 </a:t>
            </a:r>
            <a:r>
              <a:rPr kumimoji="0" lang="en-US" altLang="ko-KR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계속</a:t>
            </a:r>
            <a:r>
              <a:rPr kumimoji="0" lang="en-US" altLang="ko-KR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5EDBA7-5740-4256-A16B-F04DFF09E7AE}"/>
              </a:ext>
            </a:extLst>
          </p:cNvPr>
          <p:cNvSpPr txBox="1"/>
          <p:nvPr/>
        </p:nvSpPr>
        <p:spPr>
          <a:xfrm>
            <a:off x="582918" y="3825845"/>
            <a:ext cx="2848786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Calendar </a:t>
            </a:r>
            <a:r>
              <a:rPr lang="en-US" altLang="ko-KR" sz="1600" b="1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Class (5</a:t>
            </a:r>
            <a:r>
              <a:rPr lang="ko-KR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개</a:t>
            </a:r>
            <a:r>
              <a:rPr lang="en-US" altLang="ko-KR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)</a:t>
            </a:r>
            <a:endParaRPr lang="ko-KR" altLang="en-US" sz="1600" b="1" dirty="0">
              <a:solidFill>
                <a:prstClr val="black"/>
              </a:solidFill>
              <a:latin typeface="Arial" panose="020B0604020202020204" pitchFamily="34" charset="0"/>
              <a:ea typeface="나눔스퀘어라운드 Bold"/>
              <a:cs typeface="Arial" panose="020B0604020202020204" pitchFamily="34" charset="0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7AB378A-299D-4175-BC3B-7D13092C7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161446"/>
              </p:ext>
            </p:extLst>
          </p:nvPr>
        </p:nvGraphicFramePr>
        <p:xfrm>
          <a:off x="626976" y="4185886"/>
          <a:ext cx="10869624" cy="226745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668824">
                  <a:extLst>
                    <a:ext uri="{9D8B030D-6E8A-4147-A177-3AD203B41FA5}">
                      <a16:colId xmlns:a16="http://schemas.microsoft.com/office/drawing/2014/main" val="3585399238"/>
                    </a:ext>
                  </a:extLst>
                </a:gridCol>
                <a:gridCol w="7200800">
                  <a:extLst>
                    <a:ext uri="{9D8B030D-6E8A-4147-A177-3AD203B41FA5}">
                      <a16:colId xmlns:a16="http://schemas.microsoft.com/office/drawing/2014/main" val="2917939245"/>
                    </a:ext>
                  </a:extLst>
                </a:gridCol>
              </a:tblGrid>
              <a:tr h="231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Class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스퀘어라운드 Bold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스퀘어라운드 Bold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761382"/>
                  </a:ext>
                </a:extLst>
              </a:tr>
              <a:tr h="3979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CalendarController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가상주소 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/ware/calendarForm.do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로 접속하면 호출되는 메소드 선언</a:t>
                      </a:r>
                      <a:endParaRPr lang="en-US" altLang="ko-K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  <a:p>
                      <a:pPr algn="l" rtl="0" fontAlgn="ctr"/>
                      <a:r>
                        <a:rPr lang="en-US" altLang="ko-KR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ModelAndView</a:t>
                      </a:r>
                      <a:r>
                        <a:rPr lang="en-US" altLang="ko-KR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객체에 호출 </a:t>
                      </a:r>
                      <a:r>
                        <a:rPr lang="en-US" altLang="ko-KR" sz="14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페이지명과 응답물을 저장하고 리턴</a:t>
                      </a:r>
                      <a:endParaRPr lang="ko-KR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1667751"/>
                  </a:ext>
                </a:extLst>
              </a:tr>
              <a:tr h="3526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CalendarService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CalendarServiceImpl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에서 사용할 메소드 선언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3451777"/>
                  </a:ext>
                </a:extLst>
              </a:tr>
              <a:tr h="3979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CalendarServiceImpl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일정관리의 입력 </a:t>
                      </a:r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수정 </a:t>
                      </a:r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삭제 </a:t>
                      </a:r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검색에 관한</a:t>
                      </a:r>
                      <a:endParaRPr lang="en-US" altLang="ko-K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rtl="0" fontAlgn="ctr"/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CalendarService</a:t>
                      </a:r>
                      <a:r>
                        <a:rPr lang="ko-KR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의 메소드를 </a:t>
                      </a:r>
                      <a:r>
                        <a:rPr lang="ko-KR" alt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오버라이딩</a:t>
                      </a:r>
                      <a:endParaRPr lang="ko-KR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3285380"/>
                  </a:ext>
                </a:extLst>
              </a:tr>
              <a:tr h="3526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CalendarDAO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Calendar</a:t>
                      </a:r>
                      <a:r>
                        <a:rPr lang="en-US" altLang="ko-KR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DAOImpl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에서 사용할 메소드 선언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6593951"/>
                  </a:ext>
                </a:extLst>
              </a:tr>
              <a:tr h="3979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CalendarDAOImpl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일정관리의 입력 </a:t>
                      </a:r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수정 </a:t>
                      </a:r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삭제 </a:t>
                      </a:r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검색에 관한</a:t>
                      </a:r>
                      <a:endParaRPr lang="en-US" altLang="ko-K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rtl="0" fontAlgn="ctr"/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CalendarDAO</a:t>
                      </a:r>
                      <a:r>
                        <a:rPr lang="ko-KR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의 메소드를 </a:t>
                      </a:r>
                      <a:r>
                        <a:rPr lang="ko-KR" alt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오버라이딩</a:t>
                      </a:r>
                      <a:endParaRPr lang="ko-KR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6928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621467"/>
      </p:ext>
    </p:extLst>
  </p:cSld>
  <p:clrMapOvr>
    <a:masterClrMapping/>
  </p:clrMapOvr>
  <p:transition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3-3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A1EE4F-5FE3-47AF-A764-286066E6C8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0AE805-BC27-45CF-8A3C-8718CE696D62}"/>
              </a:ext>
            </a:extLst>
          </p:cNvPr>
          <p:cNvSpPr txBox="1"/>
          <p:nvPr/>
        </p:nvSpPr>
        <p:spPr>
          <a:xfrm>
            <a:off x="582918" y="692696"/>
            <a:ext cx="2848786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en-US" altLang="ko-KR" sz="1600" b="1" dirty="0" err="1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Mypage</a:t>
            </a:r>
            <a:r>
              <a:rPr lang="en-US" altLang="ko-KR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 Class (5</a:t>
            </a:r>
            <a:r>
              <a:rPr lang="ko-KR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개</a:t>
            </a:r>
            <a:r>
              <a:rPr lang="en-US" altLang="ko-KR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) </a:t>
            </a:r>
            <a:endParaRPr lang="ko-KR" altLang="en-US" sz="1600" b="1" dirty="0">
              <a:solidFill>
                <a:prstClr val="black"/>
              </a:solidFill>
              <a:latin typeface="Arial" panose="020B0604020202020204" pitchFamily="34" charset="0"/>
              <a:ea typeface="나눔스퀘어라운드 Bold"/>
              <a:cs typeface="Arial" panose="020B0604020202020204" pitchFamily="34" charset="0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C7AAC09-A2A8-4145-8082-7CBCF896D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012934"/>
              </p:ext>
            </p:extLst>
          </p:nvPr>
        </p:nvGraphicFramePr>
        <p:xfrm>
          <a:off x="626976" y="1052737"/>
          <a:ext cx="10869624" cy="2054199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668824">
                  <a:extLst>
                    <a:ext uri="{9D8B030D-6E8A-4147-A177-3AD203B41FA5}">
                      <a16:colId xmlns:a16="http://schemas.microsoft.com/office/drawing/2014/main" val="3585399238"/>
                    </a:ext>
                  </a:extLst>
                </a:gridCol>
                <a:gridCol w="7200800">
                  <a:extLst>
                    <a:ext uri="{9D8B030D-6E8A-4147-A177-3AD203B41FA5}">
                      <a16:colId xmlns:a16="http://schemas.microsoft.com/office/drawing/2014/main" val="2917939245"/>
                    </a:ext>
                  </a:extLst>
                </a:gridCol>
              </a:tblGrid>
              <a:tr h="201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Class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스퀘어라운드 Bold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스퀘어라운드 Bold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761382"/>
                  </a:ext>
                </a:extLst>
              </a:tr>
              <a:tr h="34674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MypageController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가상주소 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/ware/myPageForm.do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로 접속하면 호출되는 메소드 선언</a:t>
                      </a:r>
                      <a:endParaRPr lang="en-US" altLang="ko-KR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  <a:p>
                      <a:pPr algn="l" rtl="0" fontAlgn="ctr"/>
                      <a:r>
                        <a:rPr lang="en-US" altLang="ko-KR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ModelAndView</a:t>
                      </a:r>
                      <a:r>
                        <a:rPr lang="en-US" altLang="ko-KR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객체에 호출 </a:t>
                      </a:r>
                      <a:r>
                        <a:rPr lang="en-US" altLang="ko-KR" sz="14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페이지명과 응답물을 저장하고 리턴</a:t>
                      </a:r>
                      <a:endParaRPr lang="ko-KR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1667751"/>
                  </a:ext>
                </a:extLst>
              </a:tr>
              <a:tr h="23839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MypageService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MypageServiceImpl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에서 사용할 메소드 선언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3451777"/>
                  </a:ext>
                </a:extLst>
              </a:tr>
              <a:tr h="34674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MypageServiceImpl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내 정보의 입력 </a:t>
                      </a:r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수정 </a:t>
                      </a:r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삭제 </a:t>
                      </a:r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검색에 관한</a:t>
                      </a:r>
                      <a:endParaRPr lang="en-US" altLang="ko-K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rtl="0" fontAlgn="ctr"/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MypageService</a:t>
                      </a:r>
                      <a:r>
                        <a:rPr lang="ko-KR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의 메소드를 </a:t>
                      </a:r>
                      <a:r>
                        <a:rPr lang="ko-KR" alt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오버라이딩</a:t>
                      </a:r>
                      <a:endParaRPr lang="ko-KR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3285380"/>
                  </a:ext>
                </a:extLst>
              </a:tr>
              <a:tr h="25370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MypageDAO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Mypage</a:t>
                      </a:r>
                      <a:r>
                        <a:rPr lang="en-US" altLang="ko-KR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DAOImpl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에서 사용할 메소드 선언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6593951"/>
                  </a:ext>
                </a:extLst>
              </a:tr>
              <a:tr h="34674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MypageDAOImpl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내 정보의 입력 </a:t>
                      </a:r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수정 </a:t>
                      </a:r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삭제 </a:t>
                      </a:r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검색에 관한</a:t>
                      </a:r>
                      <a:endParaRPr lang="en-US" altLang="ko-KR" sz="1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algn="l" rtl="0" fontAlgn="ctr"/>
                      <a:r>
                        <a:rPr lang="en-US" altLang="ko-KR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MypageDAO</a:t>
                      </a:r>
                      <a:r>
                        <a:rPr lang="ko-KR" alt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의 메소드를 </a:t>
                      </a:r>
                      <a:r>
                        <a:rPr lang="ko-KR" alt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오버라이딩</a:t>
                      </a:r>
                      <a:endParaRPr lang="ko-KR" alt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692823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CB5837-E9CA-48B5-845E-0B2D1B207C58}"/>
              </a:ext>
            </a:extLst>
          </p:cNvPr>
          <p:cNvSpPr/>
          <p:nvPr/>
        </p:nvSpPr>
        <p:spPr>
          <a:xfrm>
            <a:off x="263352" y="188640"/>
            <a:ext cx="1617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클래스 설계 </a:t>
            </a:r>
            <a:r>
              <a:rPr kumimoji="0" lang="en-US" altLang="ko-KR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400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끝</a:t>
            </a:r>
            <a:r>
              <a:rPr kumimoji="0" lang="en-US" altLang="ko-KR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9FE303-849C-402F-B520-D755677CE01D}"/>
              </a:ext>
            </a:extLst>
          </p:cNvPr>
          <p:cNvSpPr txBox="1"/>
          <p:nvPr/>
        </p:nvSpPr>
        <p:spPr>
          <a:xfrm>
            <a:off x="582918" y="3140968"/>
            <a:ext cx="2848786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Employee Class (7</a:t>
            </a:r>
            <a:r>
              <a:rPr lang="ko-KR" altLang="en-US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개</a:t>
            </a:r>
            <a:r>
              <a:rPr lang="en-US" altLang="ko-KR" sz="1600" b="1" dirty="0">
                <a:solidFill>
                  <a:prstClr val="black"/>
                </a:solidFill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) </a:t>
            </a:r>
            <a:endParaRPr lang="ko-KR" altLang="en-US" sz="1600" b="1" dirty="0">
              <a:solidFill>
                <a:prstClr val="black"/>
              </a:solidFill>
              <a:latin typeface="Arial" panose="020B0604020202020204" pitchFamily="34" charset="0"/>
              <a:ea typeface="나눔스퀘어라운드 Bold"/>
              <a:cs typeface="Arial" panose="020B0604020202020204" pitchFamily="34" charset="0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D581FD2-8B11-4299-86FE-314EE3447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500004"/>
              </p:ext>
            </p:extLst>
          </p:nvPr>
        </p:nvGraphicFramePr>
        <p:xfrm>
          <a:off x="626976" y="3501009"/>
          <a:ext cx="10869624" cy="2885833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668824">
                  <a:extLst>
                    <a:ext uri="{9D8B030D-6E8A-4147-A177-3AD203B41FA5}">
                      <a16:colId xmlns:a16="http://schemas.microsoft.com/office/drawing/2014/main" val="3585399238"/>
                    </a:ext>
                  </a:extLst>
                </a:gridCol>
                <a:gridCol w="7200800">
                  <a:extLst>
                    <a:ext uri="{9D8B030D-6E8A-4147-A177-3AD203B41FA5}">
                      <a16:colId xmlns:a16="http://schemas.microsoft.com/office/drawing/2014/main" val="2917939245"/>
                    </a:ext>
                  </a:extLst>
                </a:gridCol>
              </a:tblGrid>
              <a:tr h="2980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Class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스퀘어라운드 Bold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anose="020B0604020202020204" pitchFamily="34" charset="0"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나눔스퀘어라운드 Bold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761382"/>
                  </a:ext>
                </a:extLst>
              </a:tr>
              <a:tr h="51248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EmployeeController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가상주소 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/ware/employeeListForm.do 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로 접속하면 호출되는 메소드 선언</a:t>
                      </a:r>
                      <a:endParaRPr lang="en-US" altLang="ko-KR" sz="1400" u="none" strike="noStrike" dirty="0"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algn="l" rtl="0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ModelAndView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객체에 호출 </a:t>
                      </a:r>
                      <a:r>
                        <a:rPr lang="en-US" altLang="ko-KR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페이지명과 응답물을 저장하고 리턴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8906" marR="8906" marT="8906" marB="0" anchor="ctr"/>
                </a:tc>
                <a:extLst>
                  <a:ext uri="{0D108BD9-81ED-4DB2-BD59-A6C34878D82A}">
                    <a16:rowId xmlns:a16="http://schemas.microsoft.com/office/drawing/2014/main" val="4271667751"/>
                  </a:ext>
                </a:extLst>
              </a:tr>
              <a:tr h="26221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EmployeeService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EmployeeServiceImpl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에서 사용할 메소드 선언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8906" marR="8906" marT="8906" marB="0" anchor="ctr"/>
                </a:tc>
                <a:extLst>
                  <a:ext uri="{0D108BD9-81ED-4DB2-BD59-A6C34878D82A}">
                    <a16:rowId xmlns:a16="http://schemas.microsoft.com/office/drawing/2014/main" val="1513451777"/>
                  </a:ext>
                </a:extLst>
              </a:tr>
              <a:tr h="5132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EmployeeServiceImpl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관리자페이지의 입력 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수정 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삭제 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검색에 관한</a:t>
                      </a:r>
                      <a:endParaRPr lang="en-US" altLang="ko-KR" sz="1400" u="none" strike="noStrike" dirty="0"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algn="l" rtl="0" fontAlgn="ctr"/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Employee</a:t>
                      </a:r>
                      <a:r>
                        <a:rPr lang="en-US" altLang="ko-KR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Service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의 메소드를 </a:t>
                      </a:r>
                      <a:r>
                        <a:rPr lang="ko-KR" altLang="en-US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오버라이딩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63285380"/>
                  </a:ext>
                </a:extLst>
              </a:tr>
              <a:tr h="26221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EmployeeDAO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Employee</a:t>
                      </a:r>
                      <a:r>
                        <a:rPr lang="en-US" altLang="ko-KR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DAOImpl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에서 사용할 메소드 선언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6593951"/>
                  </a:ext>
                </a:extLst>
              </a:tr>
              <a:tr h="51321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EmployeeDAOImpl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관리자페이지의 입력 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수정 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삭제 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검색에 관한</a:t>
                      </a:r>
                      <a:endParaRPr lang="en-US" altLang="ko-KR" sz="1400" u="none" strike="noStrike" dirty="0">
                        <a:effectLst/>
                        <a:latin typeface="+mj-lt"/>
                        <a:cs typeface="Arial" panose="020B0604020202020204" pitchFamily="34" charset="0"/>
                      </a:endParaRPr>
                    </a:p>
                    <a:p>
                      <a:pPr algn="l" rtl="0" fontAlgn="ctr"/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Employeee</a:t>
                      </a:r>
                      <a:r>
                        <a:rPr lang="en-US" altLang="ko-KR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DAO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의 메소드를 </a:t>
                      </a:r>
                      <a:r>
                        <a:rPr lang="ko-KR" altLang="en-US" sz="14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오버라이딩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6928230"/>
                  </a:ext>
                </a:extLst>
              </a:tr>
              <a:tr h="26221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EmployeeDTO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개의 직원정보의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상세정보 데이터를 담아 이동하는 </a:t>
                      </a:r>
                      <a:r>
                        <a:rPr lang="en-US" altLang="ko-KR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getter/setter </a:t>
                      </a:r>
                      <a:r>
                        <a:rPr lang="ko-KR" altLang="en-US" sz="14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선언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00822955"/>
                  </a:ext>
                </a:extLst>
              </a:tr>
              <a:tr h="26221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EmployeeSearchDTO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관리자페이지 검색관련 데이터를 담아 이동하는 </a:t>
                      </a:r>
                      <a:r>
                        <a:rPr lang="en-US" altLang="ko-KR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getter/setter </a:t>
                      </a:r>
                      <a:r>
                        <a:rPr lang="ko-KR" alt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메소드 선언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나눔스퀘어라운드 Light" panose="020B0600000101010101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8585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6065565"/>
      </p:ext>
    </p:extLst>
  </p:cSld>
  <p:clrMapOvr>
    <a:masterClrMapping/>
  </p:clrMapOvr>
  <p:transition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3-3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09F086-FD90-44A9-A847-0CC93D0309EA}"/>
              </a:ext>
            </a:extLst>
          </p:cNvPr>
          <p:cNvSpPr txBox="1"/>
          <p:nvPr/>
        </p:nvSpPr>
        <p:spPr>
          <a:xfrm>
            <a:off x="577746" y="908720"/>
            <a:ext cx="2560754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en-US" altLang="ko-KR" sz="1600" b="1" dirty="0"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JSP PAGE MAP (1/2) </a:t>
            </a:r>
            <a:endParaRPr lang="ko-KR" altLang="en-US" sz="1600" b="1" dirty="0">
              <a:latin typeface="Arial" panose="020B0604020202020204" pitchFamily="34" charset="0"/>
              <a:ea typeface="나눔스퀘어라운드 Bold"/>
              <a:cs typeface="Arial" panose="020B0604020202020204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D35BA9F-E27B-4E85-9C8D-68E7B4E05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645205"/>
              </p:ext>
            </p:extLst>
          </p:nvPr>
        </p:nvGraphicFramePr>
        <p:xfrm>
          <a:off x="613048" y="1260373"/>
          <a:ext cx="10883552" cy="510556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694874">
                  <a:extLst>
                    <a:ext uri="{9D8B030D-6E8A-4147-A177-3AD203B41FA5}">
                      <a16:colId xmlns:a16="http://schemas.microsoft.com/office/drawing/2014/main" val="597247172"/>
                    </a:ext>
                  </a:extLst>
                </a:gridCol>
                <a:gridCol w="7188678">
                  <a:extLst>
                    <a:ext uri="{9D8B030D-6E8A-4147-A177-3AD203B41FA5}">
                      <a16:colId xmlns:a16="http://schemas.microsoft.com/office/drawing/2014/main" val="1954659898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JSP PAGE</a:t>
                      </a: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003973"/>
                  </a:ext>
                </a:extLst>
              </a:tr>
              <a:tr h="3664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common.jsp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2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페이지에서 공용으로 사용할 태그를 모아둔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페이지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0721535"/>
                  </a:ext>
                </a:extLst>
              </a:tr>
              <a:tr h="3664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checkLogin.jsp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관리자 계정인지 확인하는 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페이지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47166266"/>
                  </a:ext>
                </a:extLst>
              </a:tr>
              <a:tr h="3664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loginForm.jsp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로그인 화면을 보여주는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페이지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3875288"/>
                  </a:ext>
                </a:extLst>
              </a:tr>
              <a:tr h="3664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joinForm.jsp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회원가입 화면을 보여주는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페이지 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36667"/>
                  </a:ext>
                </a:extLst>
              </a:tr>
              <a:tr h="3664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joinProc.jsp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회원가입 결과물을 리턴 받는 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페이지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159828"/>
                  </a:ext>
                </a:extLst>
              </a:tr>
              <a:tr h="3664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dashboard.jsp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대시보드 화면을 보여주는 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페이지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4782104"/>
                  </a:ext>
                </a:extLst>
              </a:tr>
              <a:tr h="3664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boardListForm.jsp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공지사항 검색 조건 화면을 보여주는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페이지 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2804579"/>
                  </a:ext>
                </a:extLst>
              </a:tr>
              <a:tr h="3664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boardRegForm.jsp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공지사항 등록 화면을 보여주는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페이지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3719184"/>
                  </a:ext>
                </a:extLst>
              </a:tr>
              <a:tr h="3664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boardUpDelForm.jsp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공지사항 수정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삭제 화면을 보여주는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페이지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9879073"/>
                  </a:ext>
                </a:extLst>
              </a:tr>
              <a:tr h="3664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boardContentForm.jsp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공지사항 글 상세 화면을 보여주는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페이지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6294582"/>
                  </a:ext>
                </a:extLst>
              </a:tr>
              <a:tr h="3664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dailyBusinessListForm.jsp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일일보고서 검색 화면을 보여주는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페이지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879201"/>
                  </a:ext>
                </a:extLst>
              </a:tr>
              <a:tr h="3664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dailyBusinessRegForm.jsp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일일보고서 등록 화면을 보여주는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페이지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60219382"/>
                  </a:ext>
                </a:extLst>
              </a:tr>
              <a:tr h="3664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dailyBusinessUpDelForm.jsp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일일보고서 수정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삭제 화면을 보여주는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페이지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673342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A383B3F8-DBB9-4608-A9B6-2D9D364307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11D5E8-2E93-45A1-B9E9-85DBEC3EAF5C}"/>
              </a:ext>
            </a:extLst>
          </p:cNvPr>
          <p:cNvSpPr/>
          <p:nvPr/>
        </p:nvSpPr>
        <p:spPr>
          <a:xfrm>
            <a:off x="263352" y="188640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spc="-150" dirty="0">
                <a:solidFill>
                  <a:prstClr val="white"/>
                </a:solidFill>
              </a:rPr>
              <a:t>JSP  </a:t>
            </a:r>
            <a:r>
              <a:rPr lang="ko-KR" altLang="en-US" b="1" spc="-150" dirty="0">
                <a:solidFill>
                  <a:prstClr val="white"/>
                </a:solidFill>
              </a:rPr>
              <a:t>설계 </a:t>
            </a:r>
            <a:r>
              <a:rPr lang="en-US" altLang="ko-KR" b="1" spc="-150" dirty="0">
                <a:solidFill>
                  <a:prstClr val="white"/>
                </a:solidFill>
              </a:rPr>
              <a:t>(25</a:t>
            </a:r>
            <a:r>
              <a:rPr lang="ko-KR" altLang="en-US" b="1" spc="-150" dirty="0">
                <a:solidFill>
                  <a:prstClr val="white"/>
                </a:solidFill>
              </a:rPr>
              <a:t>개</a:t>
            </a:r>
            <a:r>
              <a:rPr lang="en-US" altLang="ko-KR" b="1" spc="-150" dirty="0">
                <a:solidFill>
                  <a:prstClr val="white"/>
                </a:solidFill>
              </a:rPr>
              <a:t>)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58744"/>
      </p:ext>
    </p:extLst>
  </p:cSld>
  <p:clrMapOvr>
    <a:masterClrMapping/>
  </p:clrMapOvr>
  <p:transition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3-3</a:t>
            </a:r>
            <a:endParaRPr lang="ko-KR" altLang="en-US" sz="2400" dirty="0">
              <a:solidFill>
                <a:prstClr val="white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09F086-FD90-44A9-A847-0CC93D0309EA}"/>
              </a:ext>
            </a:extLst>
          </p:cNvPr>
          <p:cNvSpPr txBox="1"/>
          <p:nvPr/>
        </p:nvSpPr>
        <p:spPr>
          <a:xfrm>
            <a:off x="577746" y="908720"/>
            <a:ext cx="2560754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eaLnBrk="0">
              <a:defRPr/>
            </a:pPr>
            <a:r>
              <a:rPr lang="en-US" altLang="ko-KR" sz="1600" b="1" dirty="0">
                <a:latin typeface="Arial" panose="020B0604020202020204" pitchFamily="34" charset="0"/>
                <a:ea typeface="나눔스퀘어라운드 Bold"/>
                <a:cs typeface="Arial" panose="020B0604020202020204" pitchFamily="34" charset="0"/>
              </a:rPr>
              <a:t>JSP PAGE MAP (2/2) </a:t>
            </a:r>
            <a:endParaRPr lang="ko-KR" altLang="en-US" sz="1600" b="1" dirty="0">
              <a:latin typeface="Arial" panose="020B0604020202020204" pitchFamily="34" charset="0"/>
              <a:ea typeface="나눔스퀘어라운드 Bold"/>
              <a:cs typeface="Arial" panose="020B0604020202020204" pitchFamily="34" charset="0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D35BA9F-E27B-4E85-9C8D-68E7B4E05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096235"/>
              </p:ext>
            </p:extLst>
          </p:nvPr>
        </p:nvGraphicFramePr>
        <p:xfrm>
          <a:off x="613048" y="1260373"/>
          <a:ext cx="10883552" cy="4739136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694874">
                  <a:extLst>
                    <a:ext uri="{9D8B030D-6E8A-4147-A177-3AD203B41FA5}">
                      <a16:colId xmlns:a16="http://schemas.microsoft.com/office/drawing/2014/main" val="597247172"/>
                    </a:ext>
                  </a:extLst>
                </a:gridCol>
                <a:gridCol w="7188678">
                  <a:extLst>
                    <a:ext uri="{9D8B030D-6E8A-4147-A177-3AD203B41FA5}">
                      <a16:colId xmlns:a16="http://schemas.microsoft.com/office/drawing/2014/main" val="1954659898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JSP PAGE</a:t>
                      </a: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6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Description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003973"/>
                  </a:ext>
                </a:extLst>
              </a:tr>
              <a:tr h="3664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salesListForm.jsp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영업보고서 검색 조건 화면을 보여주는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페이지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0721535"/>
                  </a:ext>
                </a:extLst>
              </a:tr>
              <a:tr h="3664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salesRegForm.jsp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영업보고서 등록 화면을 보여주는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페이지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3875288"/>
                  </a:ext>
                </a:extLst>
              </a:tr>
              <a:tr h="3664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salesUpDelForm.jsp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영업보고서 수정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삭제 화면을 보여주는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페이지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136667"/>
                  </a:ext>
                </a:extLst>
              </a:tr>
              <a:tr h="3664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expenseListForm.jsp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지출보고서 검색 조건 화면을 보여주는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페이지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159828"/>
                  </a:ext>
                </a:extLst>
              </a:tr>
              <a:tr h="3664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expenseRegForm.jsp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지출보고서 등록 화면을 보여주는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페이지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4782104"/>
                  </a:ext>
                </a:extLst>
              </a:tr>
              <a:tr h="3664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expenseUpDelForm.jsp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지출보고서 수정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삭제 화면을 보여주는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페이지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2804579"/>
                  </a:ext>
                </a:extLst>
              </a:tr>
              <a:tr h="3664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calendarForm.jsp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일정관리 화면을 보여주는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페이지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3719184"/>
                  </a:ext>
                </a:extLst>
              </a:tr>
              <a:tr h="3664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mypageForm.jsp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마이페이지 화면을 보여주는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페이지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9879073"/>
                  </a:ext>
                </a:extLst>
              </a:tr>
              <a:tr h="3664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employeeListForm.jsp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직원관리 검색 화면을 보여주는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페이지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6294582"/>
                  </a:ext>
                </a:extLst>
              </a:tr>
              <a:tr h="3664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employeeListForm_beforeAllow.jsp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가입관리 검색 화면을 보여주는 </a:t>
                      </a:r>
                      <a:r>
                        <a:rPr lang="en-US" altLang="ko-K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D2Coding" panose="020B0609020101020101" pitchFamily="49" charset="-127"/>
                          <a:cs typeface="Arial" panose="020B0604020202020204" pitchFamily="34" charset="0"/>
                        </a:rPr>
                        <a:t>페이지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879201"/>
                  </a:ext>
                </a:extLst>
              </a:tr>
              <a:tr h="3664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employeeRegForm.jsp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직원관리 등록 화면을 보여주는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페이지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60219382"/>
                  </a:ext>
                </a:extLst>
              </a:tr>
              <a:tr h="3664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employeeUpDelForm.jsp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직원관리 수정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삭제 화면을 보여주는 </a:t>
                      </a:r>
                      <a:r>
                        <a:rPr lang="en-US" altLang="ko-KR" sz="1200" u="none" strike="noStrike" dirty="0" err="1">
                          <a:effectLst/>
                          <a:latin typeface="+mj-lt"/>
                          <a:cs typeface="Arial" panose="020B0604020202020204" pitchFamily="34" charset="0"/>
                        </a:rPr>
                        <a:t>jsp</a:t>
                      </a:r>
                      <a:r>
                        <a:rPr lang="en-US" altLang="ko-KR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u="none" strike="noStrike" dirty="0">
                          <a:effectLst/>
                          <a:latin typeface="+mj-lt"/>
                          <a:cs typeface="Arial" panose="020B0604020202020204" pitchFamily="34" charset="0"/>
                        </a:rPr>
                        <a:t>페이지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D2Coding" panose="020B0609020101020101" pitchFamily="49" charset="-127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673342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A383B3F8-DBB9-4608-A9B6-2D9D364307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812CEA-19F7-490E-9DF3-0A96363E8481}"/>
              </a:ext>
            </a:extLst>
          </p:cNvPr>
          <p:cNvSpPr/>
          <p:nvPr/>
        </p:nvSpPr>
        <p:spPr>
          <a:xfrm>
            <a:off x="263352" y="188640"/>
            <a:ext cx="1519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spc="-150" dirty="0">
                <a:solidFill>
                  <a:prstClr val="white"/>
                </a:solidFill>
              </a:rPr>
              <a:t>JSP  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설계 </a:t>
            </a:r>
            <a:r>
              <a:rPr kumimoji="0" lang="en-US" altLang="ko-KR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계속</a:t>
            </a:r>
            <a:r>
              <a:rPr kumimoji="0" lang="en-US" altLang="ko-KR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601776"/>
      </p:ext>
    </p:extLst>
  </p:cSld>
  <p:clrMapOvr>
    <a:masterClrMapping/>
  </p:clrMapOvr>
  <p:transition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38527" y="2875002"/>
            <a:ext cx="85149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Sandoll 격동고딕" pitchFamily="34" charset="-127"/>
                <a:cs typeface="Arial" panose="020B0604020202020204" pitchFamily="34" charset="0"/>
              </a:rPr>
              <a:t>메소드 설계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28FD20-C9FE-4044-A8F7-AF86A0ECCE5E}"/>
              </a:ext>
            </a:extLst>
          </p:cNvPr>
          <p:cNvSpPr txBox="1"/>
          <p:nvPr/>
        </p:nvSpPr>
        <p:spPr>
          <a:xfrm>
            <a:off x="695400" y="54868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03.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9301A9-6611-45B7-9A79-8C3EBBB84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48284"/>
      </p:ext>
    </p:extLst>
  </p:cSld>
  <p:clrMapOvr>
    <a:masterClrMapping/>
  </p:clrMapOvr>
  <p:transition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83B3F8-DBB9-4608-A9B6-2D9D364307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2E9996E-2899-4CBC-BE5A-FB036DC6C958}"/>
              </a:ext>
            </a:extLst>
          </p:cNvPr>
          <p:cNvGraphicFramePr>
            <a:graphicFrameLocks noGrp="1"/>
          </p:cNvGraphicFramePr>
          <p:nvPr/>
        </p:nvGraphicFramePr>
        <p:xfrm>
          <a:off x="263352" y="609654"/>
          <a:ext cx="11665296" cy="5978544"/>
        </p:xfrm>
        <a:graphic>
          <a:graphicData uri="http://schemas.openxmlformats.org/drawingml/2006/table">
            <a:tbl>
              <a:tblPr/>
              <a:tblGrid>
                <a:gridCol w="1656184">
                  <a:extLst>
                    <a:ext uri="{9D8B030D-6E8A-4147-A177-3AD203B41FA5}">
                      <a16:colId xmlns:a16="http://schemas.microsoft.com/office/drawing/2014/main" val="1542618310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1953209669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2375262440"/>
                    </a:ext>
                  </a:extLst>
                </a:gridCol>
              </a:tblGrid>
              <a:tr h="373659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클래스명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메소드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기능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113370"/>
                  </a:ext>
                </a:extLst>
              </a:tr>
              <a:tr h="373659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dirty="0" err="1">
                          <a:effectLst/>
                          <a:latin typeface="+mj-lt"/>
                        </a:rPr>
                        <a:t>LoginController</a:t>
                      </a:r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 dirty="0" err="1">
                          <a:effectLst/>
                          <a:latin typeface="+mj-lt"/>
                        </a:rPr>
                        <a:t>ModelAndView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loginForm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HttpSession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session)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가상주소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/loginForm.do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 접근하면 호출되는 메소드 선언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192938"/>
                  </a:ext>
                </a:extLst>
              </a:tr>
              <a:tr h="373659">
                <a:tc vMerge="1">
                  <a:txBody>
                    <a:bodyPr/>
                    <a:lstStyle/>
                    <a:p>
                      <a:pPr rtl="0" fontAlgn="ctr"/>
                      <a:endParaRPr lang="en-US" sz="11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loginProc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HttpSession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session,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HttpServletResponse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response</a:t>
                      </a:r>
                      <a:br>
                        <a:rPr lang="en-US" sz="1000" dirty="0">
                          <a:effectLst/>
                          <a:latin typeface="+mj-lt"/>
                        </a:rPr>
                      </a:br>
                      <a:r>
                        <a:rPr lang="en-US" sz="1000" dirty="0">
                          <a:effectLst/>
                          <a:latin typeface="+mj-lt"/>
                        </a:rPr>
                        <a:t>, @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RequestParam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Map&lt;String, String&gt;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paramsMap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가상주소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/loginProc.do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 접근하면 호출되는 메소드 선언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635023"/>
                  </a:ext>
                </a:extLst>
              </a:tr>
              <a:tr h="373659">
                <a:tc vMerge="1">
                  <a:txBody>
                    <a:bodyPr/>
                    <a:lstStyle/>
                    <a:p>
                      <a:pPr rtl="0" fontAlgn="ctr"/>
                      <a:endParaRPr lang="en-US" sz="11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 dirty="0" err="1">
                          <a:effectLst/>
                          <a:latin typeface="+mj-lt"/>
                        </a:rPr>
                        <a:t>ModelAndView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findloginForm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HttpSession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session)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가상주소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/findloginForm.do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 접근하면 호출되는 메소드 선언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066336"/>
                  </a:ext>
                </a:extLst>
              </a:tr>
              <a:tr h="37365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 err="1">
                          <a:effectLst/>
                          <a:latin typeface="+mj-lt"/>
                        </a:rPr>
                        <a:t>LoginService</a:t>
                      </a:r>
                      <a:endParaRPr lang="en-US" sz="1100" b="1" dirty="0">
                        <a:effectLst/>
                        <a:latin typeface="+mj-lt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dirty="0" err="1">
                          <a:effectLst/>
                          <a:latin typeface="+mj-lt"/>
                        </a:rPr>
                        <a:t>LoginServiceImpl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클래스의 메소드와 동일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인터페이스로 </a:t>
                      </a:r>
                      <a:r>
                        <a:rPr lang="en-US" altLang="ko-KR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LoginServiceImpl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의 메소드 목록을 규정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543200"/>
                  </a:ext>
                </a:extLst>
              </a:tr>
              <a:tr h="373659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LoginServiceImpl</a:t>
                      </a:r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getAdminCnt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(Map&lt;String, String&gt;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admin_id_pwd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아이디 존재개수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051766"/>
                  </a:ext>
                </a:extLst>
              </a:tr>
              <a:tr h="373659">
                <a:tc vMerge="1">
                  <a:txBody>
                    <a:bodyPr/>
                    <a:lstStyle/>
                    <a:p>
                      <a:pPr rtl="0" fontAlgn="ctr"/>
                      <a:endParaRPr lang="en-US" sz="11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String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getAdminName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(Map&lt;String, String&gt;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admin_id_pwd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로그인한 직원의 이름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269258"/>
                  </a:ext>
                </a:extLst>
              </a:tr>
              <a:tr h="373659">
                <a:tc vMerge="1">
                  <a:txBody>
                    <a:bodyPr/>
                    <a:lstStyle/>
                    <a:p>
                      <a:pPr rtl="0" fontAlgn="ctr"/>
                      <a:endParaRPr lang="en-US" sz="11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 dirty="0">
                          <a:effectLst/>
                          <a:latin typeface="+mj-lt"/>
                        </a:rPr>
                        <a:t>String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getEmpRole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(Map&lt;String, String&gt;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admin_id_pwd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로그인한 직원의 권한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915483"/>
                  </a:ext>
                </a:extLst>
              </a:tr>
              <a:tr h="373659">
                <a:tc vMerge="1">
                  <a:txBody>
                    <a:bodyPr/>
                    <a:lstStyle/>
                    <a:p>
                      <a:pPr rtl="0" fontAlgn="ctr"/>
                      <a:endParaRPr lang="en-US" sz="11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String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getEmpJikup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(Map&lt;String, String&gt;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admin_id_pwd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로그인한 직원의 직급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053705"/>
                  </a:ext>
                </a:extLst>
              </a:tr>
              <a:tr h="373659">
                <a:tc vMerge="1">
                  <a:txBody>
                    <a:bodyPr/>
                    <a:lstStyle/>
                    <a:p>
                      <a:pPr rtl="0" fontAlgn="ctr"/>
                      <a:endParaRPr lang="en-US" sz="11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String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getEmpAllow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(Map&lt;String, String&gt;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admin_id_pwd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로그인한 직원의 승인코드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727813"/>
                  </a:ext>
                </a:extLst>
              </a:tr>
              <a:tr h="37365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 err="1">
                          <a:effectLst/>
                          <a:latin typeface="+mj-lt"/>
                        </a:rPr>
                        <a:t>LoginDAO</a:t>
                      </a:r>
                      <a:endParaRPr lang="en-US" sz="1100" b="1" dirty="0">
                        <a:effectLst/>
                        <a:latin typeface="+mj-lt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 err="1">
                          <a:effectLst/>
                          <a:latin typeface="+mj-lt"/>
                        </a:rPr>
                        <a:t>LoginDAOImpl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클래스의 메소드와 동일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LoginDAOImpl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클래스의 메소드와 동일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896249"/>
                  </a:ext>
                </a:extLst>
              </a:tr>
              <a:tr h="373659">
                <a:tc rowSpan="5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 err="1">
                          <a:effectLst/>
                          <a:latin typeface="+mj-lt"/>
                        </a:rPr>
                        <a:t>LoginDAOImpl</a:t>
                      </a:r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getAdminCnt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(Map&lt;String, String&gt;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admin_id_pwd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아이디 존재개수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158176"/>
                  </a:ext>
                </a:extLst>
              </a:tr>
              <a:tr h="373659">
                <a:tc vMerge="1">
                  <a:txBody>
                    <a:bodyPr/>
                    <a:lstStyle/>
                    <a:p>
                      <a:pPr rtl="0" fontAlgn="b"/>
                      <a:endParaRPr lang="en-US" sz="11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String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getAdminName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(Map&lt;String, String&gt;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admin_id_pwd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로그인한 직원의 이름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910278"/>
                  </a:ext>
                </a:extLst>
              </a:tr>
              <a:tr h="373659">
                <a:tc vMerge="1">
                  <a:txBody>
                    <a:bodyPr/>
                    <a:lstStyle/>
                    <a:p>
                      <a:pPr rtl="0" fontAlgn="b"/>
                      <a:endParaRPr lang="en-US" sz="11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String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getEmpRole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(Map&lt;String, String&gt;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admin_id_pwd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로그인한 직원의 권한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658"/>
                  </a:ext>
                </a:extLst>
              </a:tr>
              <a:tr h="373659">
                <a:tc vMerge="1">
                  <a:txBody>
                    <a:bodyPr/>
                    <a:lstStyle/>
                    <a:p>
                      <a:pPr rtl="0" fontAlgn="b"/>
                      <a:endParaRPr lang="en-US" sz="11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String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getEmpJikup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(Map&lt;String, String&gt;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admin_id_pwd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로그인한 직원의 직급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889500"/>
                  </a:ext>
                </a:extLst>
              </a:tr>
              <a:tr h="373659">
                <a:tc vMerge="1">
                  <a:txBody>
                    <a:bodyPr/>
                    <a:lstStyle/>
                    <a:p>
                      <a:pPr rtl="0" fontAlgn="b"/>
                      <a:endParaRPr lang="en-US" sz="11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String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getEmpAllow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(Map&lt;String, String&gt;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admin_id_pwd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로그인한 직원의 승인코드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024588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AE80E756-1559-438B-B138-73B8A8C2D3FC}"/>
              </a:ext>
            </a:extLst>
          </p:cNvPr>
          <p:cNvSpPr/>
          <p:nvPr/>
        </p:nvSpPr>
        <p:spPr>
          <a:xfrm>
            <a:off x="335360" y="188640"/>
            <a:ext cx="360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메소드 설계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b="1" spc="-150" dirty="0">
                <a:solidFill>
                  <a:prstClr val="white"/>
                </a:solidFill>
              </a:rPr>
              <a:t>총 </a:t>
            </a:r>
            <a:r>
              <a:rPr lang="en-US" altLang="ko-KR" b="1" spc="-150" dirty="0">
                <a:solidFill>
                  <a:prstClr val="white"/>
                </a:solidFill>
              </a:rPr>
              <a:t>220</a:t>
            </a:r>
            <a:r>
              <a:rPr lang="ko-KR" altLang="en-US" b="1" spc="-150" dirty="0">
                <a:solidFill>
                  <a:prstClr val="white"/>
                </a:solidFill>
              </a:rPr>
              <a:t>개 </a:t>
            </a:r>
            <a:r>
              <a:rPr lang="en-US" altLang="ko-KR" b="1" spc="-150" dirty="0">
                <a:solidFill>
                  <a:prstClr val="white"/>
                </a:solidFill>
              </a:rPr>
              <a:t>/ </a:t>
            </a:r>
            <a:r>
              <a:rPr lang="ko-KR" altLang="en-US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로그인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13</a:t>
            </a:r>
            <a:r>
              <a:rPr lang="ko-KR" altLang="en-US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개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633307"/>
      </p:ext>
    </p:extLst>
  </p:cSld>
  <p:clrMapOvr>
    <a:masterClrMapping/>
  </p:clrMapOvr>
  <p:transition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4946" y="640432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83B3F8-DBB9-4608-A9B6-2D9D364307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B3BCFB-B9C3-43D0-A99A-682488FBCCF1}"/>
              </a:ext>
            </a:extLst>
          </p:cNvPr>
          <p:cNvSpPr/>
          <p:nvPr/>
        </p:nvSpPr>
        <p:spPr>
          <a:xfrm>
            <a:off x="335360" y="188640"/>
            <a:ext cx="2664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메소드 설계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 </a:t>
            </a:r>
            <a:r>
              <a:rPr lang="en-US" altLang="ko-KR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6</a:t>
            </a:r>
            <a:r>
              <a:rPr lang="ko-KR" altLang="en-US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개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2E9996E-2899-4CBC-BE5A-FB036DC6C958}"/>
              </a:ext>
            </a:extLst>
          </p:cNvPr>
          <p:cNvGraphicFramePr>
            <a:graphicFrameLocks noGrp="1"/>
          </p:cNvGraphicFramePr>
          <p:nvPr/>
        </p:nvGraphicFramePr>
        <p:xfrm>
          <a:off x="284946" y="629560"/>
          <a:ext cx="11665296" cy="5976661"/>
        </p:xfrm>
        <a:graphic>
          <a:graphicData uri="http://schemas.openxmlformats.org/drawingml/2006/table">
            <a:tbl>
              <a:tblPr/>
              <a:tblGrid>
                <a:gridCol w="1634590">
                  <a:extLst>
                    <a:ext uri="{9D8B030D-6E8A-4147-A177-3AD203B41FA5}">
                      <a16:colId xmlns:a16="http://schemas.microsoft.com/office/drawing/2014/main" val="1542618310"/>
                    </a:ext>
                  </a:extLst>
                </a:gridCol>
                <a:gridCol w="5688632">
                  <a:extLst>
                    <a:ext uri="{9D8B030D-6E8A-4147-A177-3AD203B41FA5}">
                      <a16:colId xmlns:a16="http://schemas.microsoft.com/office/drawing/2014/main" val="1953209669"/>
                    </a:ext>
                  </a:extLst>
                </a:gridCol>
                <a:gridCol w="4342074">
                  <a:extLst>
                    <a:ext uri="{9D8B030D-6E8A-4147-A177-3AD203B41FA5}">
                      <a16:colId xmlns:a16="http://schemas.microsoft.com/office/drawing/2014/main" val="2375262440"/>
                    </a:ext>
                  </a:extLst>
                </a:gridCol>
              </a:tblGrid>
              <a:tr h="36780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클래스명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메소드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기능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113370"/>
                  </a:ext>
                </a:extLst>
              </a:tr>
              <a:tr h="701107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JoinController</a:t>
                      </a:r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dirty="0" err="1">
                          <a:effectLst/>
                          <a:latin typeface="+mj-lt"/>
                        </a:rPr>
                        <a:t>ModelAndView</a:t>
                      </a:r>
                      <a:r>
                        <a:rPr lang="en-US" sz="11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j-lt"/>
                        </a:rPr>
                        <a:t>getJoinForm</a:t>
                      </a:r>
                      <a:r>
                        <a:rPr lang="en-US" sz="11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100" dirty="0" err="1">
                          <a:effectLst/>
                          <a:latin typeface="+mj-lt"/>
                        </a:rPr>
                        <a:t>HttpSession</a:t>
                      </a:r>
                      <a:r>
                        <a:rPr lang="en-US" sz="1100" dirty="0">
                          <a:effectLst/>
                          <a:latin typeface="+mj-lt"/>
                        </a:rPr>
                        <a:t> session)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가상주소 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/joinForm.do 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 접근하면 호출되는 메소드 선언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192938"/>
                  </a:ext>
                </a:extLst>
              </a:tr>
              <a:tr h="701107">
                <a:tc vMerge="1">
                  <a:txBody>
                    <a:bodyPr/>
                    <a:lstStyle/>
                    <a:p>
                      <a:pPr rtl="0" fontAlgn="ctr"/>
                      <a:endParaRPr lang="en-US" sz="1100" b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dirty="0" err="1">
                          <a:effectLst/>
                          <a:latin typeface="+mj-lt"/>
                        </a:rPr>
                        <a:t>ModelAndView</a:t>
                      </a:r>
                      <a:r>
                        <a:rPr lang="en-US" sz="11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j-lt"/>
                        </a:rPr>
                        <a:t>joinProc</a:t>
                      </a:r>
                      <a:r>
                        <a:rPr lang="en-US" sz="11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100" dirty="0" err="1">
                          <a:effectLst/>
                          <a:latin typeface="+mj-lt"/>
                        </a:rPr>
                        <a:t>HttpSession</a:t>
                      </a:r>
                      <a:r>
                        <a:rPr lang="en-US" sz="1100" dirty="0">
                          <a:effectLst/>
                          <a:latin typeface="+mj-lt"/>
                        </a:rPr>
                        <a:t> session, </a:t>
                      </a:r>
                      <a:r>
                        <a:rPr lang="en-US" sz="1100" dirty="0" err="1">
                          <a:effectLst/>
                          <a:latin typeface="+mj-lt"/>
                        </a:rPr>
                        <a:t>HttpServletResponse</a:t>
                      </a:r>
                      <a:r>
                        <a:rPr lang="en-US" sz="1100" dirty="0">
                          <a:effectLst/>
                          <a:latin typeface="+mj-lt"/>
                        </a:rPr>
                        <a:t> response, </a:t>
                      </a:r>
                      <a:r>
                        <a:rPr lang="en-US" sz="1100" dirty="0" err="1">
                          <a:effectLst/>
                          <a:latin typeface="+mj-lt"/>
                        </a:rPr>
                        <a:t>EmployeeDTO</a:t>
                      </a:r>
                      <a:r>
                        <a:rPr lang="en-US" sz="11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j-lt"/>
                        </a:rPr>
                        <a:t>employeeDTO</a:t>
                      </a:r>
                      <a:r>
                        <a:rPr lang="en-US" sz="11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 b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가상주소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/joinProc.do 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 접근하면 호출되는 메소드 선언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635023"/>
                  </a:ext>
                </a:extLst>
              </a:tr>
              <a:tr h="7011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 err="1">
                          <a:effectLst/>
                          <a:latin typeface="+mj-lt"/>
                        </a:rPr>
                        <a:t>JoinService</a:t>
                      </a:r>
                      <a:endParaRPr lang="en-US" sz="1100" b="1" dirty="0">
                        <a:effectLst/>
                        <a:latin typeface="+mj-lt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dirty="0" err="1">
                          <a:effectLst/>
                          <a:latin typeface="+mj-lt"/>
                        </a:rPr>
                        <a:t>JoinServiceImpl</a:t>
                      </a:r>
                      <a:r>
                        <a:rPr lang="en-US" altLang="ko-KR" sz="1100" dirty="0"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100" dirty="0">
                          <a:effectLst/>
                          <a:latin typeface="+mj-lt"/>
                        </a:rPr>
                        <a:t>클래스의 메소드와 동일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 b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인터페이스로 </a:t>
                      </a:r>
                      <a:r>
                        <a:rPr lang="en-US" altLang="ko-KR" sz="1100" b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JoinServiceImpl </a:t>
                      </a:r>
                      <a:r>
                        <a:rPr lang="ko-KR" altLang="en-US" sz="1100" b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의 메소드 목록을 규정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066336"/>
                  </a:ext>
                </a:extLst>
              </a:tr>
              <a:tr h="701107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kern="12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JoinServiceImpl</a:t>
                      </a:r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100" dirty="0" err="1">
                          <a:effectLst/>
                          <a:latin typeface="+mj-lt"/>
                        </a:rPr>
                        <a:t>insertEmp</a:t>
                      </a:r>
                      <a:r>
                        <a:rPr lang="en-US" sz="11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100" dirty="0" err="1">
                          <a:effectLst/>
                          <a:latin typeface="+mj-lt"/>
                        </a:rPr>
                        <a:t>EmployeeDTO</a:t>
                      </a:r>
                      <a:r>
                        <a:rPr lang="en-US" sz="11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j-lt"/>
                        </a:rPr>
                        <a:t>employeeDTO</a:t>
                      </a:r>
                      <a:r>
                        <a:rPr lang="en-US" sz="11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100">
                          <a:effectLst/>
                          <a:latin typeface="+mj-lt"/>
                        </a:rPr>
                        <a:t>한 명의 직원 입력 후 적용행의 개수</a:t>
                      </a:r>
                      <a:r>
                        <a:rPr lang="en-US" altLang="ko-KR" sz="110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100">
                          <a:effectLst/>
                          <a:latin typeface="+mj-lt"/>
                        </a:rPr>
                        <a:t>를 리턴하는 메소드 선언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543200"/>
                  </a:ext>
                </a:extLst>
              </a:tr>
              <a:tr h="701107">
                <a:tc vMerge="1">
                  <a:txBody>
                    <a:bodyPr/>
                    <a:lstStyle/>
                    <a:p>
                      <a:pPr rtl="0" fontAlgn="ctr"/>
                      <a:endParaRPr lang="en-US" sz="1100" b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String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getLginEmp_no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EmployeeDTO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employeeDTO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+mj-lt"/>
                        </a:rPr>
                        <a:t>회원가입한 직원에 해당하는 사번</a:t>
                      </a:r>
                      <a:r>
                        <a:rPr lang="en-US" altLang="ko-KR" sz="11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100" dirty="0"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1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1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051766"/>
                  </a:ext>
                </a:extLst>
              </a:tr>
              <a:tr h="70110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 err="1">
                          <a:effectLst/>
                          <a:latin typeface="+mj-lt"/>
                        </a:rPr>
                        <a:t>JoinDAO</a:t>
                      </a:r>
                      <a:endParaRPr lang="en-US" sz="1100" b="1" dirty="0">
                        <a:effectLst/>
                        <a:latin typeface="+mj-lt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 dirty="0" err="1">
                          <a:effectLst/>
                          <a:latin typeface="+mj-lt"/>
                        </a:rPr>
                        <a:t>JoinDAOImpl</a:t>
                      </a:r>
                      <a:r>
                        <a:rPr lang="en-US" altLang="ko-KR" sz="1100" dirty="0"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100" dirty="0">
                          <a:effectLst/>
                          <a:latin typeface="+mj-lt"/>
                        </a:rPr>
                        <a:t>클래스의 메소드와 동일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1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JoinDAOImpl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클래스의 메소드와 동일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269258"/>
                  </a:ext>
                </a:extLst>
              </a:tr>
              <a:tr h="701107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JoinDAOImpl</a:t>
                      </a:r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100" dirty="0" err="1">
                          <a:effectLst/>
                          <a:latin typeface="+mj-lt"/>
                        </a:rPr>
                        <a:t>insertEmp</a:t>
                      </a:r>
                      <a:r>
                        <a:rPr lang="en-US" sz="11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100" dirty="0" err="1">
                          <a:effectLst/>
                          <a:latin typeface="+mj-lt"/>
                        </a:rPr>
                        <a:t>EmployeeDTO</a:t>
                      </a:r>
                      <a:r>
                        <a:rPr lang="en-US" sz="11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j-lt"/>
                        </a:rPr>
                        <a:t>employeeDTO</a:t>
                      </a:r>
                      <a:r>
                        <a:rPr lang="en-US" sz="11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+mj-lt"/>
                        </a:rPr>
                        <a:t>한 명의 직원 입력 후 적용행의 개수</a:t>
                      </a:r>
                      <a:r>
                        <a:rPr lang="en-US" altLang="ko-KR" sz="11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1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1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1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915483"/>
                  </a:ext>
                </a:extLst>
              </a:tr>
              <a:tr h="701107">
                <a:tc vMerge="1">
                  <a:txBody>
                    <a:bodyPr/>
                    <a:lstStyle/>
                    <a:p>
                      <a:pPr rtl="0" fontAlgn="b"/>
                      <a:endParaRPr lang="en-US" sz="1100" b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8575" marR="28575" marT="19050" marB="190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String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getLginEmp_no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EmployeeDTO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employeeDTO</a:t>
                      </a:r>
                      <a:r>
                        <a:rPr lang="en-US" sz="11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100" dirty="0">
                          <a:effectLst/>
                          <a:latin typeface="+mj-lt"/>
                        </a:rPr>
                        <a:t>회원가입한 직원에 해당하는 사번</a:t>
                      </a:r>
                      <a:r>
                        <a:rPr lang="en-US" altLang="ko-KR" sz="11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100" dirty="0"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1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1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28575" marR="28575" marT="19050" marB="190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0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247596"/>
      </p:ext>
    </p:extLst>
  </p:cSld>
  <p:clrMapOvr>
    <a:masterClrMapping/>
  </p:clrMapOvr>
  <p:transition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83B3F8-DBB9-4608-A9B6-2D9D364307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B3BCFB-B9C3-43D0-A99A-682488FBCCF1}"/>
              </a:ext>
            </a:extLst>
          </p:cNvPr>
          <p:cNvSpPr/>
          <p:nvPr/>
        </p:nvSpPr>
        <p:spPr>
          <a:xfrm>
            <a:off x="335360" y="188640"/>
            <a:ext cx="27720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메소드 설계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대시보드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21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ECECCB7-2FA3-4D64-B1BA-B408C73038A6}"/>
              </a:ext>
            </a:extLst>
          </p:cNvPr>
          <p:cNvGraphicFramePr>
            <a:graphicFrameLocks noGrp="1"/>
          </p:cNvGraphicFramePr>
          <p:nvPr/>
        </p:nvGraphicFramePr>
        <p:xfrm>
          <a:off x="263352" y="609654"/>
          <a:ext cx="11665296" cy="5970888"/>
        </p:xfrm>
        <a:graphic>
          <a:graphicData uri="http://schemas.openxmlformats.org/drawingml/2006/table">
            <a:tbl>
              <a:tblPr/>
              <a:tblGrid>
                <a:gridCol w="1656184">
                  <a:extLst>
                    <a:ext uri="{9D8B030D-6E8A-4147-A177-3AD203B41FA5}">
                      <a16:colId xmlns:a16="http://schemas.microsoft.com/office/drawing/2014/main" val="2435491317"/>
                    </a:ext>
                  </a:extLst>
                </a:gridCol>
                <a:gridCol w="5995246">
                  <a:extLst>
                    <a:ext uri="{9D8B030D-6E8A-4147-A177-3AD203B41FA5}">
                      <a16:colId xmlns:a16="http://schemas.microsoft.com/office/drawing/2014/main" val="301306217"/>
                    </a:ext>
                  </a:extLst>
                </a:gridCol>
                <a:gridCol w="4013866">
                  <a:extLst>
                    <a:ext uri="{9D8B030D-6E8A-4147-A177-3AD203B41FA5}">
                      <a16:colId xmlns:a16="http://schemas.microsoft.com/office/drawing/2014/main" val="522703993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클래스명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메소드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기능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542519"/>
                  </a:ext>
                </a:extLst>
              </a:tr>
              <a:tr h="46697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 err="1">
                          <a:effectLst/>
                          <a:latin typeface="+mj-lt"/>
                        </a:rPr>
                        <a:t>DashboardController</a:t>
                      </a:r>
                      <a:endParaRPr lang="en-US" sz="1100" b="1" dirty="0">
                        <a:effectLst/>
                        <a:latin typeface="+mj-lt"/>
                      </a:endParaRP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dirty="0" err="1">
                          <a:effectLst/>
                          <a:latin typeface="+mj-lt"/>
                        </a:rPr>
                        <a:t>ModelAndView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goDashboard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HttpSession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 session,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가상주소 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/dashboard.do 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 접근하면 호출되는 메소드 선언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331019"/>
                  </a:ext>
                </a:extLst>
              </a:tr>
              <a:tr h="46697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 err="1">
                          <a:effectLst/>
                          <a:latin typeface="+mj-lt"/>
                        </a:rPr>
                        <a:t>DashboardService</a:t>
                      </a:r>
                      <a:endParaRPr lang="en-US" sz="1100" b="1" dirty="0">
                        <a:effectLst/>
                        <a:latin typeface="+mj-lt"/>
                      </a:endParaRP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 dirty="0" err="1">
                          <a:effectLst/>
                          <a:latin typeface="+mj-lt"/>
                        </a:rPr>
                        <a:t>DashboardServiceImpl</a:t>
                      </a:r>
                      <a:r>
                        <a:rPr lang="en-US" altLang="ko-KR" sz="1050" dirty="0"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클래스에서 자세히 설명</a:t>
                      </a:r>
                      <a:r>
                        <a:rPr lang="en-US" altLang="ko-KR" sz="1050" dirty="0">
                          <a:effectLst/>
                          <a:latin typeface="+mj-lt"/>
                        </a:rPr>
                        <a:t>.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50" b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인터페이스로 </a:t>
                      </a:r>
                      <a:r>
                        <a:rPr lang="en-US" altLang="ko-KR" sz="1050" b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DashboardServiceImpl </a:t>
                      </a:r>
                      <a:r>
                        <a:rPr lang="ko-KR" altLang="en-US" sz="1050" b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의 메소드 목록을 규정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074924"/>
                  </a:ext>
                </a:extLst>
              </a:tr>
              <a:tr h="466974">
                <a:tc rowSpan="10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 err="1">
                          <a:effectLst/>
                          <a:latin typeface="+mj-lt"/>
                        </a:rPr>
                        <a:t>DashboardServiceImpl</a:t>
                      </a:r>
                      <a:endParaRPr lang="en-US" sz="1100" b="1" dirty="0">
                        <a:effectLst/>
                        <a:latin typeface="+mj-lt"/>
                      </a:endParaRP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dirty="0">
                          <a:effectLst/>
                          <a:latin typeface="+mj-lt"/>
                        </a:rPr>
                        <a:t>List&lt;Map&lt;String, String&gt;&gt;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getDailyStatList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50">
                          <a:effectLst/>
                          <a:latin typeface="+mj-lt"/>
                        </a:rPr>
                        <a:t>일일 보고서 월별 결재횟수 목록</a:t>
                      </a:r>
                      <a:r>
                        <a:rPr lang="en-US" altLang="ko-KR" sz="105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50">
                          <a:effectLst/>
                          <a:latin typeface="+mj-lt"/>
                        </a:rPr>
                        <a:t>을 리턴하는 메소드 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63220"/>
                  </a:ext>
                </a:extLst>
              </a:tr>
              <a:tr h="466974">
                <a:tc vMerge="1">
                  <a:txBody>
                    <a:bodyPr/>
                    <a:lstStyle/>
                    <a:p>
                      <a:pPr rtl="0" fontAlgn="b"/>
                      <a:endParaRPr lang="en-US" sz="600" dirty="0">
                        <a:effectLst/>
                      </a:endParaRPr>
                    </a:p>
                  </a:txBody>
                  <a:tcPr marL="9440" marR="9440" marT="6293" marB="62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dirty="0">
                          <a:effectLst/>
                          <a:latin typeface="+mj-lt"/>
                        </a:rPr>
                        <a:t>List&lt;Map&lt;String, String&gt;&gt;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getSaleStatList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50">
                          <a:effectLst/>
                          <a:latin typeface="+mj-lt"/>
                        </a:rPr>
                        <a:t>영업 보고서 월별 결재횟수 목록</a:t>
                      </a:r>
                      <a:r>
                        <a:rPr lang="en-US" altLang="ko-KR" sz="105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50">
                          <a:effectLst/>
                          <a:latin typeface="+mj-lt"/>
                        </a:rPr>
                        <a:t>을 리턴하는 메소드 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9934268"/>
                  </a:ext>
                </a:extLst>
              </a:tr>
              <a:tr h="466974">
                <a:tc vMerge="1">
                  <a:txBody>
                    <a:bodyPr/>
                    <a:lstStyle/>
                    <a:p>
                      <a:pPr rtl="0" fontAlgn="b"/>
                      <a:endParaRPr lang="en-US" sz="600" dirty="0">
                        <a:effectLst/>
                      </a:endParaRPr>
                    </a:p>
                  </a:txBody>
                  <a:tcPr marL="9440" marR="9440" marT="6293" marB="62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dirty="0">
                          <a:effectLst/>
                          <a:latin typeface="+mj-lt"/>
                        </a:rPr>
                        <a:t>List&lt;Map&lt;String, String&gt;&gt;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getExpenseStatList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지출 보고서 월별 결재횟수 목록</a:t>
                      </a:r>
                      <a:r>
                        <a:rPr lang="en-US" altLang="ko-KR" sz="105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5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 메소드 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4971"/>
                  </a:ext>
                </a:extLst>
              </a:tr>
              <a:tr h="466974">
                <a:tc vMerge="1">
                  <a:txBody>
                    <a:bodyPr/>
                    <a:lstStyle/>
                    <a:p>
                      <a:pPr rtl="0" fontAlgn="b"/>
                      <a:endParaRPr lang="en-US" sz="600" dirty="0">
                        <a:effectLst/>
                      </a:endParaRPr>
                    </a:p>
                  </a:txBody>
                  <a:tcPr marL="9440" marR="9440" marT="6293" marB="62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dirty="0">
                          <a:effectLst/>
                          <a:latin typeface="+mj-lt"/>
                        </a:rPr>
                        <a:t>List&lt;Map&lt;String, String&gt;&gt;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getRoundSalesStatList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일일 보고서 항목별 통계 목록</a:t>
                      </a:r>
                      <a:r>
                        <a:rPr lang="en-US" altLang="ko-KR" sz="105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5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 메소드 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605505"/>
                  </a:ext>
                </a:extLst>
              </a:tr>
              <a:tr h="466974">
                <a:tc vMerge="1">
                  <a:txBody>
                    <a:bodyPr/>
                    <a:lstStyle/>
                    <a:p>
                      <a:pPr rtl="0" fontAlgn="b"/>
                      <a:endParaRPr lang="en-US" sz="600" dirty="0">
                        <a:effectLst/>
                      </a:endParaRPr>
                    </a:p>
                  </a:txBody>
                  <a:tcPr marL="9440" marR="9440" marT="6293" marB="62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dirty="0">
                          <a:effectLst/>
                          <a:latin typeface="+mj-lt"/>
                        </a:rPr>
                        <a:t>List&lt;Map&lt;String, String&gt;&gt;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getRoundExpenseStatList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영업 보고서 항목별 통계 목록</a:t>
                      </a:r>
                      <a:r>
                        <a:rPr lang="en-US" altLang="ko-KR" sz="105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5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 메소드 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124699"/>
                  </a:ext>
                </a:extLst>
              </a:tr>
              <a:tr h="466974">
                <a:tc vMerge="1">
                  <a:txBody>
                    <a:bodyPr/>
                    <a:lstStyle/>
                    <a:p>
                      <a:pPr rtl="0" fontAlgn="b"/>
                      <a:endParaRPr lang="en-US" sz="600" dirty="0">
                        <a:effectLst/>
                      </a:endParaRPr>
                    </a:p>
                  </a:txBody>
                  <a:tcPr marL="9440" marR="9440" marT="6293" marB="62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dirty="0">
                          <a:effectLst/>
                          <a:latin typeface="+mj-lt"/>
                        </a:rPr>
                        <a:t>List&lt;Map&lt;String, String&gt;&gt;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getRoundDailyStatList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지출 보고서 항목별 통계 목록</a:t>
                      </a:r>
                      <a:r>
                        <a:rPr lang="en-US" altLang="ko-KR" sz="105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5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 메소드 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260473"/>
                  </a:ext>
                </a:extLst>
              </a:tr>
              <a:tr h="466974">
                <a:tc vMerge="1">
                  <a:txBody>
                    <a:bodyPr/>
                    <a:lstStyle/>
                    <a:p>
                      <a:pPr rtl="0" fontAlgn="b"/>
                      <a:endParaRPr lang="en-US" sz="600" dirty="0">
                        <a:effectLst/>
                      </a:endParaRPr>
                    </a:p>
                  </a:txBody>
                  <a:tcPr marL="9440" marR="9440" marT="6293" marB="62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dirty="0">
                          <a:effectLst/>
                          <a:latin typeface="+mj-lt"/>
                        </a:rPr>
                        <a:t>List&lt;Map&lt;String, String&gt;&gt;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getDailySignList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일일 보고서 결재 상태 목록</a:t>
                      </a:r>
                      <a:r>
                        <a:rPr lang="en-US" altLang="ko-KR" sz="105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5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 메소드 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940561"/>
                  </a:ext>
                </a:extLst>
              </a:tr>
              <a:tr h="466974">
                <a:tc vMerge="1">
                  <a:txBody>
                    <a:bodyPr/>
                    <a:lstStyle/>
                    <a:p>
                      <a:pPr rtl="0" fontAlgn="b"/>
                      <a:endParaRPr lang="en-US" sz="600" dirty="0">
                        <a:effectLst/>
                      </a:endParaRPr>
                    </a:p>
                  </a:txBody>
                  <a:tcPr marL="9440" marR="9440" marT="6293" marB="62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dirty="0">
                          <a:effectLst/>
                          <a:latin typeface="+mj-lt"/>
                        </a:rPr>
                        <a:t>List&lt;Map&lt;String, String&gt;&gt;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getSaleSignList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영업 보고서 결재 상태 목록</a:t>
                      </a:r>
                      <a:r>
                        <a:rPr lang="en-US" altLang="ko-KR" sz="105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5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 메소드 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716168"/>
                  </a:ext>
                </a:extLst>
              </a:tr>
              <a:tr h="466974">
                <a:tc vMerge="1">
                  <a:txBody>
                    <a:bodyPr/>
                    <a:lstStyle/>
                    <a:p>
                      <a:pPr rtl="0" fontAlgn="b"/>
                      <a:endParaRPr lang="en-US" sz="600" dirty="0">
                        <a:effectLst/>
                      </a:endParaRPr>
                    </a:p>
                  </a:txBody>
                  <a:tcPr marL="9440" marR="9440" marT="6293" marB="62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dirty="0">
                          <a:effectLst/>
                          <a:latin typeface="+mj-lt"/>
                        </a:rPr>
                        <a:t>List&lt;Map&lt;String, String&gt;&gt;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getExpenseSignList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지출 보고서 결재 상태 목록</a:t>
                      </a:r>
                      <a:r>
                        <a:rPr lang="en-US" altLang="ko-KR" sz="105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5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 메소드 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335961"/>
                  </a:ext>
                </a:extLst>
              </a:tr>
              <a:tr h="466974">
                <a:tc vMerge="1">
                  <a:txBody>
                    <a:bodyPr/>
                    <a:lstStyle/>
                    <a:p>
                      <a:pPr rtl="0" fontAlgn="b"/>
                      <a:endParaRPr lang="en-US" sz="600" dirty="0">
                        <a:effectLst/>
                      </a:endParaRPr>
                    </a:p>
                  </a:txBody>
                  <a:tcPr marL="9440" marR="9440" marT="6293" marB="62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dirty="0">
                          <a:effectLst/>
                          <a:latin typeface="+mj-lt"/>
                        </a:rPr>
                        <a:t>List&lt;Map&lt;String, String&gt;&gt;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getBeforSignList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결재 요청 목록</a:t>
                      </a:r>
                      <a:r>
                        <a:rPr lang="en-US" altLang="ko-KR" sz="105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5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 메소드 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35161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34887"/>
      </p:ext>
    </p:extLst>
  </p:cSld>
  <p:clrMapOvr>
    <a:masterClrMapping/>
  </p:clrMapOvr>
  <p:transition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83B3F8-DBB9-4608-A9B6-2D9D364307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ECECCB7-2FA3-4D64-B1BA-B408C73038A6}"/>
              </a:ext>
            </a:extLst>
          </p:cNvPr>
          <p:cNvGraphicFramePr>
            <a:graphicFrameLocks noGrp="1"/>
          </p:cNvGraphicFramePr>
          <p:nvPr/>
        </p:nvGraphicFramePr>
        <p:xfrm>
          <a:off x="263352" y="609654"/>
          <a:ext cx="11665296" cy="5968444"/>
        </p:xfrm>
        <a:graphic>
          <a:graphicData uri="http://schemas.openxmlformats.org/drawingml/2006/table">
            <a:tbl>
              <a:tblPr/>
              <a:tblGrid>
                <a:gridCol w="1656184">
                  <a:extLst>
                    <a:ext uri="{9D8B030D-6E8A-4147-A177-3AD203B41FA5}">
                      <a16:colId xmlns:a16="http://schemas.microsoft.com/office/drawing/2014/main" val="2435491317"/>
                    </a:ext>
                  </a:extLst>
                </a:gridCol>
                <a:gridCol w="5995246">
                  <a:extLst>
                    <a:ext uri="{9D8B030D-6E8A-4147-A177-3AD203B41FA5}">
                      <a16:colId xmlns:a16="http://schemas.microsoft.com/office/drawing/2014/main" val="301306217"/>
                    </a:ext>
                  </a:extLst>
                </a:gridCol>
                <a:gridCol w="4013866">
                  <a:extLst>
                    <a:ext uri="{9D8B030D-6E8A-4147-A177-3AD203B41FA5}">
                      <a16:colId xmlns:a16="http://schemas.microsoft.com/office/drawing/2014/main" val="522703993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클래스명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메소드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기능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542519"/>
                  </a:ext>
                </a:extLst>
              </a:tr>
              <a:tr h="5092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 err="1">
                          <a:effectLst/>
                          <a:latin typeface="+mj-lt"/>
                        </a:rPr>
                        <a:t>DashboardDAO</a:t>
                      </a:r>
                      <a:endParaRPr lang="en-US" sz="1100" b="1" dirty="0">
                        <a:effectLst/>
                        <a:latin typeface="+mj-lt"/>
                      </a:endParaRP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 dirty="0" err="1">
                          <a:effectLst/>
                          <a:latin typeface="+mj-lt"/>
                        </a:rPr>
                        <a:t>DashboardDAOImpl</a:t>
                      </a:r>
                      <a:r>
                        <a:rPr lang="en-US" altLang="ko-KR" sz="1050" dirty="0"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클래스에서 자세히 설명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50" dirty="0">
                          <a:effectLst/>
                          <a:latin typeface="+mj-lt"/>
                        </a:rPr>
                        <a:t>인터페이스로 </a:t>
                      </a:r>
                      <a:r>
                        <a:rPr lang="en-US" altLang="ko-KR" sz="1050" dirty="0" err="1">
                          <a:effectLst/>
                          <a:latin typeface="+mj-lt"/>
                        </a:rPr>
                        <a:t>DashboardDAOImpl</a:t>
                      </a:r>
                      <a:r>
                        <a:rPr lang="en-US" altLang="ko-KR" sz="1050" dirty="0"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의 메소드 목록을 규정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1267640"/>
                  </a:ext>
                </a:extLst>
              </a:tr>
              <a:tr h="509204">
                <a:tc rowSpan="10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 err="1">
                          <a:effectLst/>
                          <a:latin typeface="+mj-lt"/>
                        </a:rPr>
                        <a:t>DashboardDAOImpl</a:t>
                      </a:r>
                      <a:endParaRPr lang="en-US" sz="1100" b="1" dirty="0">
                        <a:effectLst/>
                        <a:latin typeface="+mj-lt"/>
                      </a:endParaRP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dirty="0">
                          <a:effectLst/>
                          <a:latin typeface="+mj-lt"/>
                        </a:rPr>
                        <a:t>List&lt;Map&lt;String, String&gt;&gt;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getDailyStatList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일일 보고서 월별 결재횟수 목록</a:t>
                      </a:r>
                      <a:r>
                        <a:rPr lang="en-US" altLang="ko-KR" sz="105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5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 메소드 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172407"/>
                  </a:ext>
                </a:extLst>
              </a:tr>
              <a:tr h="509204">
                <a:tc vMerge="1">
                  <a:txBody>
                    <a:bodyPr/>
                    <a:lstStyle/>
                    <a:p>
                      <a:pPr rtl="0" fontAlgn="b"/>
                      <a:endParaRPr lang="en-US" sz="600" dirty="0">
                        <a:effectLst/>
                      </a:endParaRPr>
                    </a:p>
                  </a:txBody>
                  <a:tcPr marL="9440" marR="9440" marT="6293" marB="62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dirty="0">
                          <a:effectLst/>
                          <a:latin typeface="+mj-lt"/>
                        </a:rPr>
                        <a:t>List&lt;Map&lt;String, String&gt;&gt;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getSaleStatList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영업 보고서 월별 결재횟수 목록</a:t>
                      </a:r>
                      <a:r>
                        <a:rPr lang="en-US" altLang="ko-KR" sz="105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5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 메소드 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238523"/>
                  </a:ext>
                </a:extLst>
              </a:tr>
              <a:tr h="509204">
                <a:tc vMerge="1">
                  <a:txBody>
                    <a:bodyPr/>
                    <a:lstStyle/>
                    <a:p>
                      <a:pPr rtl="0" fontAlgn="b"/>
                      <a:endParaRPr lang="en-US" sz="600" dirty="0">
                        <a:effectLst/>
                      </a:endParaRPr>
                    </a:p>
                  </a:txBody>
                  <a:tcPr marL="9440" marR="9440" marT="6293" marB="62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dirty="0">
                          <a:effectLst/>
                          <a:latin typeface="+mj-lt"/>
                        </a:rPr>
                        <a:t>List&lt;Map&lt;String, String&gt;&gt;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getExpenseStatList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지출 보고서 월별 결재횟수 목록</a:t>
                      </a:r>
                      <a:r>
                        <a:rPr lang="en-US" altLang="ko-KR" sz="105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5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 메소드 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084640"/>
                  </a:ext>
                </a:extLst>
              </a:tr>
              <a:tr h="509204">
                <a:tc vMerge="1">
                  <a:txBody>
                    <a:bodyPr/>
                    <a:lstStyle/>
                    <a:p>
                      <a:pPr rtl="0" fontAlgn="b"/>
                      <a:endParaRPr lang="en-US" sz="600" dirty="0">
                        <a:effectLst/>
                      </a:endParaRPr>
                    </a:p>
                  </a:txBody>
                  <a:tcPr marL="9440" marR="9440" marT="6293" marB="62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dirty="0">
                          <a:effectLst/>
                          <a:latin typeface="+mj-lt"/>
                        </a:rPr>
                        <a:t>List&lt;Map&lt;String, String&gt;&gt;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getRoundDailyStatList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일일 보고서 항목별 통계 목록</a:t>
                      </a:r>
                      <a:r>
                        <a:rPr lang="en-US" altLang="ko-KR" sz="105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5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 메소드 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215377"/>
                  </a:ext>
                </a:extLst>
              </a:tr>
              <a:tr h="509204">
                <a:tc vMerge="1">
                  <a:txBody>
                    <a:bodyPr/>
                    <a:lstStyle/>
                    <a:p>
                      <a:pPr rtl="0" fontAlgn="b"/>
                      <a:endParaRPr lang="en-US" sz="600" dirty="0">
                        <a:effectLst/>
                      </a:endParaRPr>
                    </a:p>
                  </a:txBody>
                  <a:tcPr marL="9440" marR="9440" marT="6293" marB="62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dirty="0">
                          <a:effectLst/>
                          <a:latin typeface="+mj-lt"/>
                        </a:rPr>
                        <a:t>List&lt;Map&lt;String, String&gt;&gt;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getRoundSalesStatList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영업 보고서 항목별 통계 목록</a:t>
                      </a:r>
                      <a:r>
                        <a:rPr lang="en-US" altLang="ko-KR" sz="105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5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 메소드 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433190"/>
                  </a:ext>
                </a:extLst>
              </a:tr>
              <a:tr h="509204">
                <a:tc vMerge="1">
                  <a:txBody>
                    <a:bodyPr/>
                    <a:lstStyle/>
                    <a:p>
                      <a:pPr rtl="0" fontAlgn="b"/>
                      <a:endParaRPr lang="en-US" sz="600" dirty="0">
                        <a:effectLst/>
                      </a:endParaRPr>
                    </a:p>
                  </a:txBody>
                  <a:tcPr marL="9440" marR="9440" marT="6293" marB="62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dirty="0">
                          <a:effectLst/>
                          <a:latin typeface="+mj-lt"/>
                        </a:rPr>
                        <a:t>List&lt;Map&lt;String, String&gt;&gt;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getRoundExpenseStatList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지출 보고서 항목별 통계 목록</a:t>
                      </a:r>
                      <a:r>
                        <a:rPr lang="en-US" altLang="ko-KR" sz="105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5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 메소드 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600820"/>
                  </a:ext>
                </a:extLst>
              </a:tr>
              <a:tr h="509204">
                <a:tc vMerge="1">
                  <a:txBody>
                    <a:bodyPr/>
                    <a:lstStyle/>
                    <a:p>
                      <a:pPr rtl="0" fontAlgn="b"/>
                      <a:endParaRPr lang="en-US" sz="600" dirty="0">
                        <a:effectLst/>
                      </a:endParaRPr>
                    </a:p>
                  </a:txBody>
                  <a:tcPr marL="9440" marR="9440" marT="6293" marB="62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dirty="0">
                          <a:effectLst/>
                          <a:latin typeface="+mj-lt"/>
                        </a:rPr>
                        <a:t>List&lt;Map&lt;String, String&gt;&gt;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getDailySignList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일일 보고서 결재 상태 목록</a:t>
                      </a:r>
                      <a:r>
                        <a:rPr lang="en-US" altLang="ko-KR" sz="105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5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 메소드 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120463"/>
                  </a:ext>
                </a:extLst>
              </a:tr>
              <a:tr h="509204">
                <a:tc vMerge="1">
                  <a:txBody>
                    <a:bodyPr/>
                    <a:lstStyle/>
                    <a:p>
                      <a:pPr rtl="0" fontAlgn="b"/>
                      <a:endParaRPr lang="en-US" sz="600" dirty="0">
                        <a:effectLst/>
                      </a:endParaRPr>
                    </a:p>
                  </a:txBody>
                  <a:tcPr marL="9440" marR="9440" marT="6293" marB="62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dirty="0">
                          <a:effectLst/>
                          <a:latin typeface="+mj-lt"/>
                        </a:rPr>
                        <a:t>List&lt;Map&lt;String, String&gt;&gt;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getSaleSignList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영업 보고서 결재 상태 목록</a:t>
                      </a:r>
                      <a:r>
                        <a:rPr lang="en-US" altLang="ko-KR" sz="105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5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 메소드 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570823"/>
                  </a:ext>
                </a:extLst>
              </a:tr>
              <a:tr h="509204">
                <a:tc vMerge="1">
                  <a:txBody>
                    <a:bodyPr/>
                    <a:lstStyle/>
                    <a:p>
                      <a:pPr rtl="0" fontAlgn="b"/>
                      <a:endParaRPr lang="en-US" sz="600" dirty="0">
                        <a:effectLst/>
                      </a:endParaRPr>
                    </a:p>
                  </a:txBody>
                  <a:tcPr marL="9440" marR="9440" marT="6293" marB="62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dirty="0">
                          <a:effectLst/>
                          <a:latin typeface="+mj-lt"/>
                        </a:rPr>
                        <a:t>List&lt;Map&lt;String, String&gt;&gt;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getExpenseSignList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지출 보고서 결재 상태 목록</a:t>
                      </a:r>
                      <a:r>
                        <a:rPr lang="en-US" altLang="ko-KR" sz="105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5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 메소드 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746158"/>
                  </a:ext>
                </a:extLst>
              </a:tr>
              <a:tr h="509204">
                <a:tc vMerge="1">
                  <a:txBody>
                    <a:bodyPr/>
                    <a:lstStyle/>
                    <a:p>
                      <a:pPr rtl="0" fontAlgn="b"/>
                      <a:endParaRPr lang="en-US" sz="600" dirty="0">
                        <a:effectLst/>
                      </a:endParaRPr>
                    </a:p>
                  </a:txBody>
                  <a:tcPr marL="9440" marR="9440" marT="6293" marB="629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dirty="0">
                          <a:effectLst/>
                          <a:latin typeface="+mj-lt"/>
                        </a:rPr>
                        <a:t>List&lt;Map&lt;String, String&gt;&gt;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getBeforSignList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+mj-lt"/>
                        </a:rPr>
                        <a:t>dashboardDTO</a:t>
                      </a:r>
                      <a:r>
                        <a:rPr lang="en-US" sz="105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결재 요청 목록</a:t>
                      </a:r>
                      <a:r>
                        <a:rPr lang="en-US" altLang="ko-KR" sz="105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5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50" dirty="0">
                          <a:effectLst/>
                          <a:latin typeface="+mj-lt"/>
                        </a:rPr>
                        <a:t> 메소드 </a:t>
                      </a:r>
                    </a:p>
                  </a:txBody>
                  <a:tcPr marL="9440" marR="9440" marT="6293" marB="629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42879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583F3DCC-B05F-4E13-B461-FAFE337513D5}"/>
              </a:ext>
            </a:extLst>
          </p:cNvPr>
          <p:cNvSpPr/>
          <p:nvPr/>
        </p:nvSpPr>
        <p:spPr>
          <a:xfrm>
            <a:off x="306273" y="188640"/>
            <a:ext cx="2342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메소드 설계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대시보드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751782"/>
      </p:ext>
    </p:extLst>
  </p:cSld>
  <p:clrMapOvr>
    <a:masterClrMapping/>
  </p:clrMapOvr>
  <p:transition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83B3F8-DBB9-4608-A9B6-2D9D364307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B3BCFB-B9C3-43D0-A99A-682488FBCCF1}"/>
              </a:ext>
            </a:extLst>
          </p:cNvPr>
          <p:cNvSpPr/>
          <p:nvPr/>
        </p:nvSpPr>
        <p:spPr>
          <a:xfrm>
            <a:off x="344613" y="188640"/>
            <a:ext cx="2754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메소드 설계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공지사항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23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4679F1F-9369-4477-9054-4AEE0EDCA055}"/>
              </a:ext>
            </a:extLst>
          </p:cNvPr>
          <p:cNvGraphicFramePr>
            <a:graphicFrameLocks noGrp="1"/>
          </p:cNvGraphicFramePr>
          <p:nvPr/>
        </p:nvGraphicFramePr>
        <p:xfrm>
          <a:off x="263352" y="609654"/>
          <a:ext cx="11665296" cy="6004258"/>
        </p:xfrm>
        <a:graphic>
          <a:graphicData uri="http://schemas.openxmlformats.org/drawingml/2006/table">
            <a:tbl>
              <a:tblPr/>
              <a:tblGrid>
                <a:gridCol w="1490786">
                  <a:extLst>
                    <a:ext uri="{9D8B030D-6E8A-4147-A177-3AD203B41FA5}">
                      <a16:colId xmlns:a16="http://schemas.microsoft.com/office/drawing/2014/main" val="1315110438"/>
                    </a:ext>
                  </a:extLst>
                </a:gridCol>
                <a:gridCol w="5770618">
                  <a:extLst>
                    <a:ext uri="{9D8B030D-6E8A-4147-A177-3AD203B41FA5}">
                      <a16:colId xmlns:a16="http://schemas.microsoft.com/office/drawing/2014/main" val="1950262176"/>
                    </a:ext>
                  </a:extLst>
                </a:gridCol>
                <a:gridCol w="4403892">
                  <a:extLst>
                    <a:ext uri="{9D8B030D-6E8A-4147-A177-3AD203B41FA5}">
                      <a16:colId xmlns:a16="http://schemas.microsoft.com/office/drawing/2014/main" val="54656002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클래스명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메소드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기능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3268"/>
                  </a:ext>
                </a:extLst>
              </a:tr>
              <a:tr h="402647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BoardController</a:t>
                      </a:r>
                      <a:endParaRPr lang="en-US" altLang="ko-KR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rtl="0" fontAlgn="b"/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boardUpDelProc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BoardDTO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boardDTO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@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RequestParam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(value = "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upDel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") String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upDel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가상주소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/boardUpDelProc.do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로 접근하면 호출되는 메소드 선언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091794"/>
                  </a:ext>
                </a:extLst>
              </a:tr>
              <a:tr h="402647">
                <a:tc vMerge="1">
                  <a:txBody>
                    <a:bodyPr/>
                    <a:lstStyle/>
                    <a:p>
                      <a:pPr algn="ctr"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56" marR="13556" marT="9037" marB="90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ModelAndView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getBoardContentForm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(@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RequestParam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(value = "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b_no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") int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b_no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HttpSession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session)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가상주소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/boardContentForm.do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로 접근하면 호출되는 메소드 선언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764446"/>
                  </a:ext>
                </a:extLst>
              </a:tr>
              <a:tr h="402647">
                <a:tc vMerge="1">
                  <a:txBody>
                    <a:bodyPr/>
                    <a:lstStyle/>
                    <a:p>
                      <a:pPr algn="ctr"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56" marR="13556" marT="9037" marB="90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ModelAndView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getBoardList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HttpSession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session,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BoardSearchDTO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boardSearchDTO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가상주소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/boardListForm.do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로 접근하면 호출되는 메소드 선언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20934"/>
                  </a:ext>
                </a:extLst>
              </a:tr>
              <a:tr h="402647">
                <a:tc vMerge="1">
                  <a:txBody>
                    <a:bodyPr/>
                    <a:lstStyle/>
                    <a:p>
                      <a:pPr algn="ctr"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56" marR="13556" marT="9037" marB="90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ModelAndView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getBoardUpDelForm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(@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RequestParam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(value = "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b_no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") int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b_no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HttpSession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session)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가상주소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/boardUpDelForm.do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로 접근하면 호출되는 메소드 선언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249676"/>
                  </a:ext>
                </a:extLst>
              </a:tr>
              <a:tr h="402647">
                <a:tc vMerge="1">
                  <a:txBody>
                    <a:bodyPr/>
                    <a:lstStyle/>
                    <a:p>
                      <a:pPr algn="ctr"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56" marR="13556" marT="9037" marB="90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ModelAndView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goBoardRegForm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HttpSession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session)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가상주소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/boardRegForm.do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로 접근하면 호출되는 메소드 선언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86192"/>
                  </a:ext>
                </a:extLst>
              </a:tr>
              <a:tr h="402647">
                <a:tc vMerge="1">
                  <a:txBody>
                    <a:bodyPr/>
                    <a:lstStyle/>
                    <a:p>
                      <a:pPr algn="ctr"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56" marR="13556" marT="9037" marB="90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inserBoard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BoardDTO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boardDTO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가상주소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/boardRegProc.do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로 접근하면 호출되는 메소드 선언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707087"/>
                  </a:ext>
                </a:extLst>
              </a:tr>
              <a:tr h="40264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BoardService</a:t>
                      </a:r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BoardServiceImpl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클래스에서 자세히 설명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인터페이스로 </a:t>
                      </a:r>
                      <a:r>
                        <a:rPr lang="en-US" altLang="ko-KR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BoardServiceImpl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의 메소드 목록을 규정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477803"/>
                  </a:ext>
                </a:extLst>
              </a:tr>
              <a:tr h="402647">
                <a:tc rowSpan="7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 err="1">
                          <a:effectLst/>
                          <a:latin typeface="+mj-lt"/>
                        </a:rPr>
                        <a:t>BoardServiceImpl</a:t>
                      </a:r>
                      <a:endParaRPr lang="en-US" sz="1100" b="1" dirty="0">
                        <a:effectLst/>
                        <a:latin typeface="+mj-lt"/>
                      </a:endParaRP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n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deleteBoard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BoardDTO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boardDTO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n-lt"/>
                        </a:rPr>
                        <a:t>[1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개 게시판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] 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삭제 후 삭제 적용행의 개수를 </a:t>
                      </a:r>
                      <a:r>
                        <a:rPr lang="ko-KR" altLang="en-US" sz="1000" dirty="0" err="1"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004184"/>
                  </a:ext>
                </a:extLst>
              </a:tr>
              <a:tr h="402647">
                <a:tc vMerge="1">
                  <a:txBody>
                    <a:bodyPr/>
                    <a:lstStyle/>
                    <a:p>
                      <a:pPr algn="ctr" rtl="0" fontAlgn="b"/>
                      <a:endParaRPr lang="en-US" sz="900" dirty="0">
                        <a:effectLst/>
                      </a:endParaRPr>
                    </a:p>
                  </a:txBody>
                  <a:tcPr marL="13556" marR="13556" marT="9037" marB="90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 err="1">
                          <a:effectLst/>
                          <a:latin typeface="+mn-lt"/>
                        </a:rPr>
                        <a:t>BoardDTO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getBoardDTO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(int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b_no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n-lt"/>
                        </a:rPr>
                        <a:t>[1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개 게시판 글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] </a:t>
                      </a:r>
                      <a:r>
                        <a:rPr lang="ko-KR" altLang="en-US" sz="1000" dirty="0" err="1"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788520"/>
                  </a:ext>
                </a:extLst>
              </a:tr>
              <a:tr h="402647">
                <a:tc vMerge="1">
                  <a:txBody>
                    <a:bodyPr/>
                    <a:lstStyle/>
                    <a:p>
                      <a:pPr algn="ctr" rtl="0" fontAlgn="b"/>
                      <a:endParaRPr lang="en-US" sz="900" dirty="0">
                        <a:effectLst/>
                      </a:endParaRPr>
                    </a:p>
                  </a:txBody>
                  <a:tcPr marL="13556" marR="13556" marT="9037" marB="90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 err="1">
                          <a:effectLst/>
                          <a:latin typeface="+mn-lt"/>
                        </a:rPr>
                        <a:t>BoardDTO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getBoardDTO_without_upReadcount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(int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b_no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>
                          <a:effectLst/>
                          <a:latin typeface="+mn-lt"/>
                        </a:rPr>
                        <a:t>조회수 증가 없이 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수정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삭제 할 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1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개의 게시판 글 정보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] </a:t>
                      </a:r>
                      <a:r>
                        <a:rPr lang="ko-KR" altLang="en-US" sz="1000" dirty="0" err="1"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232976"/>
                  </a:ext>
                </a:extLst>
              </a:tr>
              <a:tr h="402647">
                <a:tc vMerge="1">
                  <a:txBody>
                    <a:bodyPr/>
                    <a:lstStyle/>
                    <a:p>
                      <a:pPr algn="ctr" rtl="0" fontAlgn="b"/>
                      <a:endParaRPr lang="en-US" sz="900" dirty="0">
                        <a:effectLst/>
                      </a:endParaRPr>
                    </a:p>
                  </a:txBody>
                  <a:tcPr marL="13556" marR="13556" marT="9037" marB="90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n-lt"/>
                        </a:rPr>
                        <a:t>List&lt;Map&lt;String, String&gt;&gt;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getBoardList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BoardSearchDTO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boardSearchDTO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n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검색한 게시판 목록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] </a:t>
                      </a:r>
                      <a:r>
                        <a:rPr lang="ko-KR" altLang="en-US" sz="1000" dirty="0" err="1"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186666"/>
                  </a:ext>
                </a:extLst>
              </a:tr>
              <a:tr h="402647">
                <a:tc vMerge="1">
                  <a:txBody>
                    <a:bodyPr/>
                    <a:lstStyle/>
                    <a:p>
                      <a:pPr algn="ctr" rtl="0" fontAlgn="b"/>
                      <a:endParaRPr lang="en-US" sz="900" dirty="0">
                        <a:effectLst/>
                      </a:endParaRPr>
                    </a:p>
                  </a:txBody>
                  <a:tcPr marL="13556" marR="13556" marT="9037" marB="90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n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getBoardListAllCnt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BoardSearchDTO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boardSearchDTO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n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검색한 게시판 목록 개수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] </a:t>
                      </a:r>
                      <a:r>
                        <a:rPr lang="ko-KR" altLang="en-US" sz="1000" dirty="0" err="1"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925109"/>
                  </a:ext>
                </a:extLst>
              </a:tr>
              <a:tr h="402647">
                <a:tc vMerge="1">
                  <a:txBody>
                    <a:bodyPr/>
                    <a:lstStyle/>
                    <a:p>
                      <a:pPr algn="ctr" rtl="0" fontAlgn="b"/>
                      <a:endParaRPr lang="en-US" sz="900" dirty="0">
                        <a:effectLst/>
                      </a:endParaRPr>
                    </a:p>
                  </a:txBody>
                  <a:tcPr marL="13556" marR="13556" marT="9037" marB="90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n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insertBoard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BoardDTO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boardDTO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n-lt"/>
                        </a:rPr>
                        <a:t>[1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개 게시판 글 입력 후 입력 적용 행의 개수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] </a:t>
                      </a:r>
                      <a:r>
                        <a:rPr lang="ko-KR" altLang="en-US" sz="1000" dirty="0" err="1"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01547"/>
                  </a:ext>
                </a:extLst>
              </a:tr>
              <a:tr h="402647">
                <a:tc vMerge="1">
                  <a:txBody>
                    <a:bodyPr/>
                    <a:lstStyle/>
                    <a:p>
                      <a:pPr algn="ctr" rtl="0" fontAlgn="b"/>
                      <a:endParaRPr lang="en-US" sz="900" dirty="0">
                        <a:effectLst/>
                      </a:endParaRPr>
                    </a:p>
                  </a:txBody>
                  <a:tcPr marL="13556" marR="13556" marT="9037" marB="90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n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updateBoard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BoardDTO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boardDTO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n-lt"/>
                        </a:rPr>
                        <a:t>[1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개 게시판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] 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수정 후 수정 적용행의 개수를 </a:t>
                      </a:r>
                      <a:r>
                        <a:rPr lang="ko-KR" altLang="en-US" sz="1000" dirty="0" err="1"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342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9854843"/>
      </p:ext>
    </p:extLst>
  </p:cSld>
  <p:clrMapOvr>
    <a:masterClrMapping/>
  </p:clrMapOvr>
  <p:transition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1-1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B17BE1-928D-4AD6-B2DB-F7853253B0E7}"/>
              </a:ext>
            </a:extLst>
          </p:cNvPr>
          <p:cNvSpPr/>
          <p:nvPr/>
        </p:nvSpPr>
        <p:spPr>
          <a:xfrm>
            <a:off x="321911" y="188640"/>
            <a:ext cx="109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</a:rPr>
              <a:t>팀원 소개</a:t>
            </a:r>
          </a:p>
        </p:txBody>
      </p:sp>
      <p:pic>
        <p:nvPicPr>
          <p:cNvPr id="62" name="그림 61" descr="사람, 의류, 벽, 실내이(가) 표시된 사진&#10;&#10;자동 생성된 설명">
            <a:extLst>
              <a:ext uri="{FF2B5EF4-FFF2-40B4-BE49-F238E27FC236}">
                <a16:creationId xmlns:a16="http://schemas.microsoft.com/office/drawing/2014/main" id="{AA45D9F4-4685-4617-A16A-BC52FA789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139" y="1077297"/>
            <a:ext cx="1478090" cy="1970788"/>
          </a:xfrm>
          <a:prstGeom prst="rect">
            <a:avLst/>
          </a:prstGeom>
        </p:spPr>
      </p:pic>
      <p:pic>
        <p:nvPicPr>
          <p:cNvPr id="63" name="그림 62" descr="사람, 넥타이, 정장, 의류이(가) 표시된 사진&#10;&#10;자동 생성된 설명">
            <a:extLst>
              <a:ext uri="{FF2B5EF4-FFF2-40B4-BE49-F238E27FC236}">
                <a16:creationId xmlns:a16="http://schemas.microsoft.com/office/drawing/2014/main" id="{C2A0C98F-DD56-4703-9692-62B838AD3C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375" y="1077294"/>
            <a:ext cx="1478611" cy="1970786"/>
          </a:xfrm>
          <a:prstGeom prst="rect">
            <a:avLst/>
          </a:prstGeom>
        </p:spPr>
      </p:pic>
      <p:pic>
        <p:nvPicPr>
          <p:cNvPr id="64" name="그림 63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C78360D9-99C8-4E0C-9ED1-9F0A3E2E4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765" y="1077294"/>
            <a:ext cx="1478090" cy="1970787"/>
          </a:xfrm>
          <a:prstGeom prst="rect">
            <a:avLst/>
          </a:prstGeom>
        </p:spPr>
      </p:pic>
      <p:pic>
        <p:nvPicPr>
          <p:cNvPr id="65" name="그림 64" descr="사람, 하늘, 정장, 넥타이이(가) 표시된 사진&#10;&#10;자동 생성된 설명">
            <a:extLst>
              <a:ext uri="{FF2B5EF4-FFF2-40B4-BE49-F238E27FC236}">
                <a16:creationId xmlns:a16="http://schemas.microsoft.com/office/drawing/2014/main" id="{E630B924-33A2-4875-9638-189F25336F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556" y="1077296"/>
            <a:ext cx="1478089" cy="1970786"/>
          </a:xfrm>
          <a:prstGeom prst="rect">
            <a:avLst/>
          </a:prstGeom>
        </p:spPr>
      </p:pic>
      <p:pic>
        <p:nvPicPr>
          <p:cNvPr id="66" name="그림 65" descr="사람, 정장, 의류, 벽이(가) 표시된 사진&#10;&#10;자동 생성된 설명">
            <a:extLst>
              <a:ext uri="{FF2B5EF4-FFF2-40B4-BE49-F238E27FC236}">
                <a16:creationId xmlns:a16="http://schemas.microsoft.com/office/drawing/2014/main" id="{39DE54A8-E462-490F-A9FD-353F5BF861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48" y="1077297"/>
            <a:ext cx="1478090" cy="1970788"/>
          </a:xfrm>
          <a:prstGeom prst="rect">
            <a:avLst/>
          </a:prstGeom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2C680012-C3FA-412F-8E0D-05641DC8FB33}"/>
              </a:ext>
            </a:extLst>
          </p:cNvPr>
          <p:cNvGraphicFramePr>
            <a:graphicFrameLocks noGrp="1"/>
          </p:cNvGraphicFramePr>
          <p:nvPr/>
        </p:nvGraphicFramePr>
        <p:xfrm>
          <a:off x="737420" y="3048299"/>
          <a:ext cx="10493462" cy="33268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18631">
                  <a:extLst>
                    <a:ext uri="{9D8B030D-6E8A-4147-A177-3AD203B41FA5}">
                      <a16:colId xmlns:a16="http://schemas.microsoft.com/office/drawing/2014/main" val="4055322052"/>
                    </a:ext>
                  </a:extLst>
                </a:gridCol>
                <a:gridCol w="1483200">
                  <a:extLst>
                    <a:ext uri="{9D8B030D-6E8A-4147-A177-3AD203B41FA5}">
                      <a16:colId xmlns:a16="http://schemas.microsoft.com/office/drawing/2014/main" val="1905371663"/>
                    </a:ext>
                  </a:extLst>
                </a:gridCol>
                <a:gridCol w="536400">
                  <a:extLst>
                    <a:ext uri="{9D8B030D-6E8A-4147-A177-3AD203B41FA5}">
                      <a16:colId xmlns:a16="http://schemas.microsoft.com/office/drawing/2014/main" val="1983167275"/>
                    </a:ext>
                  </a:extLst>
                </a:gridCol>
                <a:gridCol w="1483200">
                  <a:extLst>
                    <a:ext uri="{9D8B030D-6E8A-4147-A177-3AD203B41FA5}">
                      <a16:colId xmlns:a16="http://schemas.microsoft.com/office/drawing/2014/main" val="834707379"/>
                    </a:ext>
                  </a:extLst>
                </a:gridCol>
                <a:gridCol w="536400">
                  <a:extLst>
                    <a:ext uri="{9D8B030D-6E8A-4147-A177-3AD203B41FA5}">
                      <a16:colId xmlns:a16="http://schemas.microsoft.com/office/drawing/2014/main" val="2608119664"/>
                    </a:ext>
                  </a:extLst>
                </a:gridCol>
                <a:gridCol w="1496431">
                  <a:extLst>
                    <a:ext uri="{9D8B030D-6E8A-4147-A177-3AD203B41FA5}">
                      <a16:colId xmlns:a16="http://schemas.microsoft.com/office/drawing/2014/main" val="2401593817"/>
                    </a:ext>
                  </a:extLst>
                </a:gridCol>
                <a:gridCol w="536400">
                  <a:extLst>
                    <a:ext uri="{9D8B030D-6E8A-4147-A177-3AD203B41FA5}">
                      <a16:colId xmlns:a16="http://schemas.microsoft.com/office/drawing/2014/main" val="2525354449"/>
                    </a:ext>
                  </a:extLst>
                </a:gridCol>
                <a:gridCol w="1483200">
                  <a:extLst>
                    <a:ext uri="{9D8B030D-6E8A-4147-A177-3AD203B41FA5}">
                      <a16:colId xmlns:a16="http://schemas.microsoft.com/office/drawing/2014/main" val="1837982732"/>
                    </a:ext>
                  </a:extLst>
                </a:gridCol>
                <a:gridCol w="536400">
                  <a:extLst>
                    <a:ext uri="{9D8B030D-6E8A-4147-A177-3AD203B41FA5}">
                      <a16:colId xmlns:a16="http://schemas.microsoft.com/office/drawing/2014/main" val="1048999329"/>
                    </a:ext>
                  </a:extLst>
                </a:gridCol>
                <a:gridCol w="1483200">
                  <a:extLst>
                    <a:ext uri="{9D8B030D-6E8A-4147-A177-3AD203B41FA5}">
                      <a16:colId xmlns:a16="http://schemas.microsoft.com/office/drawing/2014/main" val="3109165761"/>
                    </a:ext>
                  </a:extLst>
                </a:gridCol>
              </a:tblGrid>
              <a:tr h="367440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팀장</a:t>
                      </a:r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n>
                          <a:noFill/>
                        </a:ln>
                        <a:noFill/>
                      </a:endParaRPr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/>
                        <a:t>부팀장</a:t>
                      </a:r>
                      <a:endParaRPr lang="ko-KR" altLang="en-US" sz="18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팀원</a:t>
                      </a:r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팀원</a:t>
                      </a:r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팀원</a:t>
                      </a:r>
                    </a:p>
                  </a:txBody>
                  <a:tcPr marL="90602" marR="90602" marT="45301" marB="45301">
                    <a:lnL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43063083"/>
                  </a:ext>
                </a:extLst>
              </a:tr>
              <a:tr h="367440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김지운</a:t>
                      </a:r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n>
                          <a:noFill/>
                        </a:ln>
                        <a:noFill/>
                      </a:endParaRPr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/>
                        <a:t>김도경</a:t>
                      </a:r>
                      <a:endParaRPr lang="ko-KR" altLang="en-US" sz="18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이현준</a:t>
                      </a:r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이종서</a:t>
                      </a:r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/>
                        <a:t>양우승</a:t>
                      </a:r>
                      <a:endParaRPr lang="ko-KR" altLang="en-US" sz="1800" dirty="0"/>
                    </a:p>
                  </a:txBody>
                  <a:tcPr marL="90602" marR="90602" marT="45301" marB="45301"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1709829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DB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0602" marR="90602" marT="45301" marB="45301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noFill/>
                        </a:ln>
                        <a:noFill/>
                      </a:endParaRPr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85993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SQL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0602" marR="90602" marT="45301" marB="45301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noFill/>
                        </a:ln>
                        <a:noFill/>
                      </a:endParaRPr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77792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UI/UX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0602" marR="90602" marT="45301" marB="45301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noFill/>
                        </a:ln>
                        <a:noFill/>
                      </a:endParaRPr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06072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JSP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0602" marR="90602" marT="45301" marB="45301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noFill/>
                        </a:ln>
                        <a:noFill/>
                      </a:endParaRPr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9588330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JS/JQ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0602" marR="90602" marT="45301" marB="45301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noFill/>
                        </a:ln>
                        <a:noFill/>
                      </a:endParaRPr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7892255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CSS</a:t>
                      </a:r>
                      <a:endParaRPr lang="ko-KR" altLang="en-US" sz="15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90602" marR="90602" marT="45301" marB="45301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noFill/>
                        </a:ln>
                        <a:noFill/>
                      </a:endParaRPr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7675897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테스트</a:t>
                      </a:r>
                    </a:p>
                  </a:txBody>
                  <a:tcPr marL="90602" marR="90602" marT="45301" marB="45301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noFill/>
                        </a:ln>
                        <a:noFill/>
                      </a:endParaRPr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82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디버깅</a:t>
                      </a:r>
                    </a:p>
                  </a:txBody>
                  <a:tcPr marL="90602" marR="90602" marT="45301" marB="45301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ln>
                          <a:noFill/>
                        </a:ln>
                        <a:noFill/>
                      </a:endParaRPr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90602" marR="90602" marT="45301" marB="45301">
                    <a:lnL>
                      <a:noFill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28199"/>
                  </a:ext>
                </a:extLst>
              </a:tr>
            </a:tbl>
          </a:graphicData>
        </a:graphic>
      </p:graphicFrame>
      <p:pic>
        <p:nvPicPr>
          <p:cNvPr id="88" name="그림 87">
            <a:extLst>
              <a:ext uri="{FF2B5EF4-FFF2-40B4-BE49-F238E27FC236}">
                <a16:creationId xmlns:a16="http://schemas.microsoft.com/office/drawing/2014/main" id="{608E6CE2-AD74-414B-873F-9A39E05928B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1956E8-40CB-437D-8277-EB8318740C5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88" y="3801813"/>
            <a:ext cx="284070" cy="28407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C76B22B-2508-4619-BD73-EAFEC73F60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88" y="4127573"/>
            <a:ext cx="284070" cy="28407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B202B02-384D-4166-8EA1-13B16BF5B0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88" y="4445949"/>
            <a:ext cx="284070" cy="28407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551D8C3-339F-4967-B056-C4B966A2F7D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88" y="6058964"/>
            <a:ext cx="284070" cy="28407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5C61DBE-3AA6-4AA5-B709-0DB224A4A37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90" y="3820109"/>
            <a:ext cx="284070" cy="28407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3FD4E10-9A85-4FBF-882F-35AA93FF2C9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90" y="4145869"/>
            <a:ext cx="284070" cy="28407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8EB608A-989D-4326-A338-59A214D291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90" y="4464245"/>
            <a:ext cx="284070" cy="28407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5E434A7-FFBF-43C2-9169-1081F939F21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90" y="6077260"/>
            <a:ext cx="284070" cy="28407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BEED4E1-9B59-4BFF-879B-5E9979AA373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62" y="4452498"/>
            <a:ext cx="284070" cy="28407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3F1F3F3-E630-4FA3-A37C-72E21D2BC3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62" y="4778258"/>
            <a:ext cx="284070" cy="28407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FB3C4DD-D424-4EAD-BDC6-C6A63428F0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62" y="5096634"/>
            <a:ext cx="284070" cy="28407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9D3742B-2088-4D27-964B-B60A690E146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62" y="5426455"/>
            <a:ext cx="284070" cy="28407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CDB4FED-3F3D-4E09-8560-A34C8ABCC54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4787120"/>
            <a:ext cx="284070" cy="28407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53326B5-3A3A-42DA-9ABE-EB4ABD7B3A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5112880"/>
            <a:ext cx="284070" cy="28407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84A73AA-C246-4813-B18A-CCB54B1BC06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5431256"/>
            <a:ext cx="284070" cy="28407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0D6DEDBE-2C59-4438-A528-8C9708D22CC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5761077"/>
            <a:ext cx="284070" cy="28407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3195DA01-037C-416B-8050-3A8F579AD3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434" y="4787120"/>
            <a:ext cx="284070" cy="28407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2418BA86-0850-4CE3-BDDA-455FF3852DA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434" y="5112880"/>
            <a:ext cx="284070" cy="28407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B89E9D6D-D6DA-40C2-9C81-6C09947ADD6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434" y="5431256"/>
            <a:ext cx="284070" cy="28407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FCDE29CF-86D5-4B3E-A511-8FA3F38FEB2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434" y="5761077"/>
            <a:ext cx="284070" cy="284070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83B3F8-DBB9-4608-A9B6-2D9D364307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4679F1F-9369-4477-9054-4AEE0EDCA055}"/>
              </a:ext>
            </a:extLst>
          </p:cNvPr>
          <p:cNvGraphicFramePr>
            <a:graphicFrameLocks noGrp="1"/>
          </p:cNvGraphicFramePr>
          <p:nvPr/>
        </p:nvGraphicFramePr>
        <p:xfrm>
          <a:off x="263352" y="591060"/>
          <a:ext cx="11665296" cy="6014710"/>
        </p:xfrm>
        <a:graphic>
          <a:graphicData uri="http://schemas.openxmlformats.org/drawingml/2006/table">
            <a:tbl>
              <a:tblPr/>
              <a:tblGrid>
                <a:gridCol w="1490786">
                  <a:extLst>
                    <a:ext uri="{9D8B030D-6E8A-4147-A177-3AD203B41FA5}">
                      <a16:colId xmlns:a16="http://schemas.microsoft.com/office/drawing/2014/main" val="1315110438"/>
                    </a:ext>
                  </a:extLst>
                </a:gridCol>
                <a:gridCol w="5770618">
                  <a:extLst>
                    <a:ext uri="{9D8B030D-6E8A-4147-A177-3AD203B41FA5}">
                      <a16:colId xmlns:a16="http://schemas.microsoft.com/office/drawing/2014/main" val="1950262176"/>
                    </a:ext>
                  </a:extLst>
                </a:gridCol>
                <a:gridCol w="4403892">
                  <a:extLst>
                    <a:ext uri="{9D8B030D-6E8A-4147-A177-3AD203B41FA5}">
                      <a16:colId xmlns:a16="http://schemas.microsoft.com/office/drawing/2014/main" val="54656002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클래스명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메소드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기능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3268"/>
                  </a:ext>
                </a:extLst>
              </a:tr>
              <a:tr h="51341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BoardDAO</a:t>
                      </a:r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BoardDAOImpl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클래스에서 자세히 설명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인터페이스로 </a:t>
                      </a:r>
                      <a:r>
                        <a:rPr lang="en-US" altLang="ko-KR" sz="105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BoardDAOImpl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의 메소드 목록을 규정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84336"/>
                  </a:ext>
                </a:extLst>
              </a:tr>
              <a:tr h="513410">
                <a:tc rowSpan="10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BoardDAOImpl</a:t>
                      </a:r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 </a:t>
                      </a:r>
                      <a:r>
                        <a:rPr lang="en-US" sz="105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deleteBoard</a:t>
                      </a:r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5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BoardDTO</a:t>
                      </a:r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5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boardDTO</a:t>
                      </a:r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[1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 게시판 글 삭제 후 삭제 적용행의 개수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를 </a:t>
                      </a:r>
                      <a:r>
                        <a:rPr lang="ko-KR" altLang="en-US" sz="105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2827722"/>
                  </a:ext>
                </a:extLst>
              </a:tr>
              <a:tr h="513410">
                <a:tc vMerge="1">
                  <a:txBody>
                    <a:bodyPr/>
                    <a:lstStyle/>
                    <a:p>
                      <a:pPr algn="ctr"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56" marR="13556" marT="9037" marB="90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 </a:t>
                      </a:r>
                      <a:r>
                        <a:rPr lang="en-US" sz="105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getBoardCnt</a:t>
                      </a:r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5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BoardDTO</a:t>
                      </a:r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5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boardDTO</a:t>
                      </a:r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수정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삭제할 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 게시판 글의 존재여부 개수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 </a:t>
                      </a:r>
                      <a:r>
                        <a:rPr lang="ko-KR" altLang="en-US" sz="105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6651020"/>
                  </a:ext>
                </a:extLst>
              </a:tr>
              <a:tr h="513410">
                <a:tc vMerge="1">
                  <a:txBody>
                    <a:bodyPr/>
                    <a:lstStyle/>
                    <a:p>
                      <a:pPr algn="ctr"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56" marR="13556" marT="9037" marB="90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BoardDTO</a:t>
                      </a:r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5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getBoardDTO</a:t>
                      </a:r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(int </a:t>
                      </a:r>
                      <a:r>
                        <a:rPr lang="en-US" sz="105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b_no</a:t>
                      </a:r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[1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 게시판 글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 </a:t>
                      </a:r>
                      <a:r>
                        <a:rPr lang="ko-KR" altLang="en-US" sz="105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242313"/>
                  </a:ext>
                </a:extLst>
              </a:tr>
              <a:tr h="513410">
                <a:tc vMerge="1">
                  <a:txBody>
                    <a:bodyPr/>
                    <a:lstStyle/>
                    <a:p>
                      <a:pPr algn="ctr"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56" marR="13556" marT="9037" marB="90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List&lt;Map&lt;String, String&gt;&gt; </a:t>
                      </a:r>
                      <a:r>
                        <a:rPr lang="en-US" sz="105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getBoardList</a:t>
                      </a:r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5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BoardSearchDTO</a:t>
                      </a:r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5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boardSearchDTO</a:t>
                      </a:r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검색한 게시판 목록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 </a:t>
                      </a:r>
                      <a:r>
                        <a:rPr lang="ko-KR" altLang="en-US" sz="105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651566"/>
                  </a:ext>
                </a:extLst>
              </a:tr>
              <a:tr h="513410">
                <a:tc vMerge="1">
                  <a:txBody>
                    <a:bodyPr/>
                    <a:lstStyle/>
                    <a:p>
                      <a:pPr algn="ctr"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56" marR="13556" marT="9037" marB="90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 </a:t>
                      </a:r>
                      <a:r>
                        <a:rPr lang="en-US" sz="105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getBoardListAllCnt</a:t>
                      </a:r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5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BoardSearchDTO</a:t>
                      </a:r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5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boardSearchDTO</a:t>
                      </a:r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검색한 게시판 목록 개수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 </a:t>
                      </a:r>
                      <a:r>
                        <a:rPr lang="ko-KR" altLang="en-US" sz="105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462757"/>
                  </a:ext>
                </a:extLst>
              </a:tr>
              <a:tr h="513410">
                <a:tc vMerge="1">
                  <a:txBody>
                    <a:bodyPr/>
                    <a:lstStyle/>
                    <a:p>
                      <a:pPr algn="ctr"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56" marR="13556" marT="9037" marB="90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 </a:t>
                      </a:r>
                      <a:r>
                        <a:rPr lang="en-US" sz="105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getPwdCnt</a:t>
                      </a:r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5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BoardDTO</a:t>
                      </a:r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5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boardDTO</a:t>
                      </a:r>
                      <a:r>
                        <a:rPr 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삭제할 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 게시판 암호 일치 개수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 </a:t>
                      </a:r>
                      <a:r>
                        <a:rPr lang="ko-KR" altLang="en-US" sz="105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554939"/>
                  </a:ext>
                </a:extLst>
              </a:tr>
              <a:tr h="513410">
                <a:tc vMerge="1">
                  <a:txBody>
                    <a:bodyPr/>
                    <a:lstStyle/>
                    <a:p>
                      <a:pPr algn="ctr"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56" marR="13556" marT="9037" marB="90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dirty="0">
                          <a:effectLst/>
                          <a:latin typeface="+mn-lt"/>
                        </a:rPr>
                        <a:t>int </a:t>
                      </a:r>
                      <a:r>
                        <a:rPr lang="en-US" sz="1050" dirty="0" err="1">
                          <a:effectLst/>
                          <a:latin typeface="+mn-lt"/>
                        </a:rPr>
                        <a:t>insertBoard</a:t>
                      </a:r>
                      <a:r>
                        <a:rPr lang="en-US" sz="1050" dirty="0">
                          <a:effectLst/>
                          <a:latin typeface="+mn-lt"/>
                        </a:rPr>
                        <a:t>(</a:t>
                      </a:r>
                      <a:r>
                        <a:rPr lang="en-US" sz="1050" dirty="0" err="1">
                          <a:effectLst/>
                          <a:latin typeface="+mn-lt"/>
                        </a:rPr>
                        <a:t>BoardDTO</a:t>
                      </a:r>
                      <a:r>
                        <a:rPr lang="en-US" sz="105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+mn-lt"/>
                        </a:rPr>
                        <a:t>boardDTO</a:t>
                      </a:r>
                      <a:r>
                        <a:rPr lang="en-US" sz="1050" dirty="0"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 dirty="0">
                          <a:effectLst/>
                          <a:latin typeface="+mn-lt"/>
                        </a:rPr>
                        <a:t>[</a:t>
                      </a:r>
                      <a:r>
                        <a:rPr lang="ko-KR" altLang="en-US" sz="1050" dirty="0">
                          <a:effectLst/>
                          <a:latin typeface="+mn-lt"/>
                        </a:rPr>
                        <a:t>게시판 글 입력 후 입력 적용 행의 개수</a:t>
                      </a:r>
                      <a:r>
                        <a:rPr lang="en-US" altLang="ko-KR" sz="1050" dirty="0">
                          <a:effectLst/>
                          <a:latin typeface="+mn-lt"/>
                        </a:rPr>
                        <a:t>] </a:t>
                      </a:r>
                      <a:r>
                        <a:rPr lang="ko-KR" altLang="en-US" sz="1050" dirty="0" err="1"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50" dirty="0"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743004"/>
                  </a:ext>
                </a:extLst>
              </a:tr>
              <a:tr h="513410">
                <a:tc vMerge="1">
                  <a:txBody>
                    <a:bodyPr/>
                    <a:lstStyle/>
                    <a:p>
                      <a:pPr algn="ctr"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56" marR="13556" marT="9037" marB="90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dirty="0">
                          <a:effectLst/>
                          <a:latin typeface="+mn-lt"/>
                        </a:rPr>
                        <a:t>int </a:t>
                      </a:r>
                      <a:r>
                        <a:rPr lang="en-US" sz="1050" dirty="0" err="1">
                          <a:effectLst/>
                          <a:latin typeface="+mn-lt"/>
                        </a:rPr>
                        <a:t>updateBoard</a:t>
                      </a:r>
                      <a:r>
                        <a:rPr lang="en-US" sz="1050" dirty="0">
                          <a:effectLst/>
                          <a:latin typeface="+mn-lt"/>
                        </a:rPr>
                        <a:t>(</a:t>
                      </a:r>
                      <a:r>
                        <a:rPr lang="en-US" sz="1050" dirty="0" err="1">
                          <a:effectLst/>
                          <a:latin typeface="+mn-lt"/>
                        </a:rPr>
                        <a:t>BoardDTO</a:t>
                      </a:r>
                      <a:r>
                        <a:rPr lang="en-US" sz="105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+mn-lt"/>
                        </a:rPr>
                        <a:t>boardDTO</a:t>
                      </a:r>
                      <a:r>
                        <a:rPr lang="en-US" sz="1050" dirty="0"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 dirty="0">
                          <a:effectLst/>
                          <a:latin typeface="+mn-lt"/>
                        </a:rPr>
                        <a:t>[1</a:t>
                      </a:r>
                      <a:r>
                        <a:rPr lang="ko-KR" altLang="en-US" sz="1050" dirty="0">
                          <a:effectLst/>
                          <a:latin typeface="+mn-lt"/>
                        </a:rPr>
                        <a:t>개 게시판 수정 후 수정 적용행의 개수</a:t>
                      </a:r>
                      <a:r>
                        <a:rPr lang="en-US" altLang="ko-KR" sz="1050" dirty="0"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50" dirty="0">
                          <a:effectLst/>
                          <a:latin typeface="+mn-lt"/>
                        </a:rPr>
                        <a:t>를 </a:t>
                      </a:r>
                      <a:r>
                        <a:rPr lang="ko-KR" altLang="en-US" sz="1050" dirty="0" err="1"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50" dirty="0"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370116"/>
                  </a:ext>
                </a:extLst>
              </a:tr>
              <a:tr h="513410">
                <a:tc vMerge="1">
                  <a:txBody>
                    <a:bodyPr/>
                    <a:lstStyle/>
                    <a:p>
                      <a:pPr algn="ctr"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56" marR="13556" marT="9037" marB="90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dirty="0">
                          <a:effectLst/>
                          <a:latin typeface="+mn-lt"/>
                        </a:rPr>
                        <a:t>int </a:t>
                      </a:r>
                      <a:r>
                        <a:rPr lang="en-US" sz="1050" dirty="0" err="1">
                          <a:effectLst/>
                          <a:latin typeface="+mn-lt"/>
                        </a:rPr>
                        <a:t>updatePrint_no</a:t>
                      </a:r>
                      <a:r>
                        <a:rPr lang="en-US" sz="1050" dirty="0">
                          <a:effectLst/>
                          <a:latin typeface="+mn-lt"/>
                        </a:rPr>
                        <a:t>(</a:t>
                      </a:r>
                      <a:r>
                        <a:rPr lang="en-US" sz="1050" dirty="0" err="1">
                          <a:effectLst/>
                          <a:latin typeface="+mn-lt"/>
                        </a:rPr>
                        <a:t>BoardDTO</a:t>
                      </a:r>
                      <a:r>
                        <a:rPr lang="en-US" sz="105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050" dirty="0" err="1">
                          <a:effectLst/>
                          <a:latin typeface="+mn-lt"/>
                        </a:rPr>
                        <a:t>boardDTO</a:t>
                      </a:r>
                      <a:r>
                        <a:rPr lang="en-US" sz="1050" dirty="0"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 dirty="0">
                          <a:effectLst/>
                          <a:latin typeface="+mn-lt"/>
                        </a:rPr>
                        <a:t>[1</a:t>
                      </a:r>
                      <a:r>
                        <a:rPr lang="ko-KR" altLang="en-US" sz="1050" dirty="0">
                          <a:effectLst/>
                          <a:latin typeface="+mn-lt"/>
                        </a:rPr>
                        <a:t>개 게시판 글 출력번호 수정하고 수정 행의 개수</a:t>
                      </a:r>
                      <a:r>
                        <a:rPr lang="en-US" altLang="ko-KR" sz="1050" dirty="0">
                          <a:effectLst/>
                          <a:latin typeface="+mn-lt"/>
                        </a:rPr>
                        <a:t>] </a:t>
                      </a:r>
                      <a:r>
                        <a:rPr lang="ko-KR" altLang="en-US" sz="1050" dirty="0" err="1"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50" dirty="0"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050037"/>
                  </a:ext>
                </a:extLst>
              </a:tr>
              <a:tr h="513410">
                <a:tc vMerge="1">
                  <a:txBody>
                    <a:bodyPr/>
                    <a:lstStyle/>
                    <a:p>
                      <a:pPr algn="ctr"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556" marR="13556" marT="9037" marB="903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50" dirty="0">
                          <a:effectLst/>
                          <a:latin typeface="+mn-lt"/>
                        </a:rPr>
                        <a:t>int </a:t>
                      </a:r>
                      <a:r>
                        <a:rPr lang="en-US" sz="1050" dirty="0" err="1">
                          <a:effectLst/>
                          <a:latin typeface="+mn-lt"/>
                        </a:rPr>
                        <a:t>updateReadcount</a:t>
                      </a:r>
                      <a:r>
                        <a:rPr lang="en-US" sz="1050" dirty="0">
                          <a:effectLst/>
                          <a:latin typeface="+mn-lt"/>
                        </a:rPr>
                        <a:t>(int </a:t>
                      </a:r>
                      <a:r>
                        <a:rPr lang="en-US" sz="1050" dirty="0" err="1">
                          <a:effectLst/>
                          <a:latin typeface="+mn-lt"/>
                        </a:rPr>
                        <a:t>b_no</a:t>
                      </a:r>
                      <a:r>
                        <a:rPr lang="en-US" sz="1050" dirty="0"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50" dirty="0">
                          <a:effectLst/>
                          <a:latin typeface="+mn-lt"/>
                        </a:rPr>
                        <a:t>[</a:t>
                      </a:r>
                      <a:r>
                        <a:rPr lang="ko-KR" altLang="en-US" sz="1050" dirty="0">
                          <a:effectLst/>
                          <a:latin typeface="+mn-lt"/>
                        </a:rPr>
                        <a:t>게시판 글 조회수 증가 하고 수정행의 개수</a:t>
                      </a:r>
                      <a:r>
                        <a:rPr lang="en-US" altLang="ko-KR" sz="1050" dirty="0">
                          <a:effectLst/>
                          <a:latin typeface="+mn-lt"/>
                        </a:rPr>
                        <a:t>] </a:t>
                      </a:r>
                      <a:r>
                        <a:rPr lang="ko-KR" altLang="en-US" sz="1050" dirty="0" err="1"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50" dirty="0"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13556" marR="13556" marT="9037" marB="9037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491538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3C8E172-07B0-4F85-B4D1-23FEAED6EDF2}"/>
              </a:ext>
            </a:extLst>
          </p:cNvPr>
          <p:cNvSpPr/>
          <p:nvPr/>
        </p:nvSpPr>
        <p:spPr>
          <a:xfrm>
            <a:off x="326395" y="188640"/>
            <a:ext cx="2304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메소드 설계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공지사항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8412889"/>
      </p:ext>
    </p:extLst>
  </p:cSld>
  <p:clrMapOvr>
    <a:masterClrMapping/>
  </p:clrMapOvr>
  <p:transition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83B3F8-DBB9-4608-A9B6-2D9D364307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B3BCFB-B9C3-43D0-A99A-682488FBCCF1}"/>
              </a:ext>
            </a:extLst>
          </p:cNvPr>
          <p:cNvSpPr/>
          <p:nvPr/>
        </p:nvSpPr>
        <p:spPr>
          <a:xfrm>
            <a:off x="335360" y="188640"/>
            <a:ext cx="29836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메소드 설계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일일보고서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33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나눔스퀘어라운드 Bold"/>
              <a:cs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20C8677-3B0A-4D70-B18E-165F0BBF89A2}"/>
              </a:ext>
            </a:extLst>
          </p:cNvPr>
          <p:cNvGraphicFramePr>
            <a:graphicFrameLocks noGrp="1"/>
          </p:cNvGraphicFramePr>
          <p:nvPr/>
        </p:nvGraphicFramePr>
        <p:xfrm>
          <a:off x="263352" y="596428"/>
          <a:ext cx="11665295" cy="5992288"/>
        </p:xfrm>
        <a:graphic>
          <a:graphicData uri="http://schemas.openxmlformats.org/drawingml/2006/table">
            <a:tbl>
              <a:tblPr/>
              <a:tblGrid>
                <a:gridCol w="1798789">
                  <a:extLst>
                    <a:ext uri="{9D8B030D-6E8A-4147-A177-3AD203B41FA5}">
                      <a16:colId xmlns:a16="http://schemas.microsoft.com/office/drawing/2014/main" val="2363374548"/>
                    </a:ext>
                  </a:extLst>
                </a:gridCol>
                <a:gridCol w="4537915">
                  <a:extLst>
                    <a:ext uri="{9D8B030D-6E8A-4147-A177-3AD203B41FA5}">
                      <a16:colId xmlns:a16="http://schemas.microsoft.com/office/drawing/2014/main" val="2404585948"/>
                    </a:ext>
                  </a:extLst>
                </a:gridCol>
                <a:gridCol w="5328591">
                  <a:extLst>
                    <a:ext uri="{9D8B030D-6E8A-4147-A177-3AD203B41FA5}">
                      <a16:colId xmlns:a16="http://schemas.microsoft.com/office/drawing/2014/main" val="153183818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클래스명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메소드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기능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884070"/>
                  </a:ext>
                </a:extLst>
              </a:tr>
              <a:tr h="351568">
                <a:tc rowSpan="5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DailyBusinessController</a:t>
                      </a:r>
                      <a:endParaRPr lang="en-US" altLang="ko-KR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ModelAndView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godailyListForm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HttpSession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session,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DailyBusiSearchDTO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dailyBusiSearchDTO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가상주소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/dailyListForm.do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로 접근하면 호출되는 메소드 선언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68334"/>
                  </a:ext>
                </a:extLst>
              </a:tr>
              <a:tr h="351568">
                <a:tc vMerge="1">
                  <a:txBody>
                    <a:bodyPr/>
                    <a:lstStyle/>
                    <a:p>
                      <a:pPr rtl="0" fontAlgn="b"/>
                      <a:endParaRPr lang="en-US" sz="3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4" marR="8624" marT="5749" marB="574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ModelAndView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godailyRegForm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HttpSession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session)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가상주소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/dailyBusiRegForm.do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로 접근하면 호출되는 메소드 선언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512332"/>
                  </a:ext>
                </a:extLst>
              </a:tr>
              <a:tr h="351568">
                <a:tc vMerge="1">
                  <a:txBody>
                    <a:bodyPr/>
                    <a:lstStyle/>
                    <a:p>
                      <a:pPr rtl="0" fontAlgn="b"/>
                      <a:endParaRPr lang="en-US" sz="3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4" marR="8624" marT="5749" marB="574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insertDailBusiReport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HttpSession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session,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가상주소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/dailyBusiRegProc.do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로 접근하면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[1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개의 일일업무보고서 입력 적용행의 개수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733978"/>
                  </a:ext>
                </a:extLst>
              </a:tr>
              <a:tr h="351568">
                <a:tc vMerge="1">
                  <a:txBody>
                    <a:bodyPr/>
                    <a:lstStyle/>
                    <a:p>
                      <a:pPr rtl="0" fontAlgn="b"/>
                      <a:endParaRPr lang="en-US" sz="3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4" marR="8624" marT="5749" marB="574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ModelAndView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goexpenseUpdelForm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HttpSession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session, @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RequestParam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Map&lt;String, String&gt;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paramsMap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가상주소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/dailyUpdelForm.do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로 접근하면 호출되는 메소드 선언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725477"/>
                  </a:ext>
                </a:extLst>
              </a:tr>
              <a:tr h="351568">
                <a:tc vMerge="1">
                  <a:txBody>
                    <a:bodyPr/>
                    <a:lstStyle/>
                    <a:p>
                      <a:pPr rtl="0" fontAlgn="b"/>
                      <a:endParaRPr lang="en-US" sz="3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4" marR="8624" marT="5749" marB="574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signDailBusiReport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HttpSession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session,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가상주소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/dailyUpdelProc.do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로 접근하면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[1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개의 일일업무보고서 수정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결재 적용행의 개수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691347"/>
                  </a:ext>
                </a:extLst>
              </a:tr>
              <a:tr h="3515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DailyService</a:t>
                      </a:r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DailyServiceImpl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클래스의 메소드와 동일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인터페이스로 </a:t>
                      </a:r>
                      <a:r>
                        <a:rPr lang="en-US" altLang="ko-KR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DailyServiceImpl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의 메소드 목록을 규정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984585"/>
                  </a:ext>
                </a:extLst>
              </a:tr>
              <a:tr h="351568">
                <a:tc rowSpan="8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DailyServiceImpl</a:t>
                      </a:r>
                      <a:endParaRPr lang="en-US" altLang="ko-KR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List&lt;Map&lt;String, String&gt;&gt;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getDailyList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DailyBusiSearchDTO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dailyBusiSearchDTO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검색한 일일업무보고서 목록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메소드 선언 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045154"/>
                  </a:ext>
                </a:extLst>
              </a:tr>
              <a:tr h="351568">
                <a:tc vMerge="1">
                  <a:txBody>
                    <a:bodyPr/>
                    <a:lstStyle/>
                    <a:p>
                      <a:pPr rtl="0" fontAlgn="b"/>
                      <a:endParaRPr lang="en-US" sz="3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4" marR="8624" marT="5749" marB="574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getDailyListAllCnt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DailyBusiSearchDTO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dailyBusiSearchDTO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검색한 일일업무보고서 목록의 개수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메소드 선언 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376133"/>
                  </a:ext>
                </a:extLst>
              </a:tr>
              <a:tr h="351568">
                <a:tc vMerge="1">
                  <a:txBody>
                    <a:bodyPr/>
                    <a:lstStyle/>
                    <a:p>
                      <a:pPr rtl="0" fontAlgn="b"/>
                      <a:endParaRPr lang="en-US" sz="3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4" marR="8624" marT="5749" marB="574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first_insertDailyReport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[1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개의 일일업무보고서 입력 후 적용행의 개수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391834"/>
                  </a:ext>
                </a:extLst>
              </a:tr>
              <a:tr h="351568">
                <a:tc vMerge="1">
                  <a:txBody>
                    <a:bodyPr/>
                    <a:lstStyle/>
                    <a:p>
                      <a:pPr rtl="0" fontAlgn="b"/>
                      <a:endParaRPr lang="en-US" sz="3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4" marR="8624" marT="5749" marB="574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getDailyDTO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(Map&lt;String, String&gt;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paramsMap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[1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개의 일일업무보고서 글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412"/>
                  </a:ext>
                </a:extLst>
              </a:tr>
              <a:tr h="351568">
                <a:tc vMerge="1">
                  <a:txBody>
                    <a:bodyPr/>
                    <a:lstStyle/>
                    <a:p>
                      <a:pPr rtl="0" fontAlgn="b"/>
                      <a:endParaRPr lang="en-US" sz="3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4" marR="8624" marT="5749" marB="574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List&lt;Map&lt;String, String&gt;&gt;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getSignList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(Map&lt;String, String&gt;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paramsMap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[1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개의 일일업무보고서의 결재내역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385620"/>
                  </a:ext>
                </a:extLst>
              </a:tr>
              <a:tr h="351568">
                <a:tc vMerge="1">
                  <a:txBody>
                    <a:bodyPr/>
                    <a:lstStyle/>
                    <a:p>
                      <a:pPr rtl="0" fontAlgn="b"/>
                      <a:endParaRPr lang="en-US" sz="3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4" marR="8624" marT="5749" marB="574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n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getMax_return_no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(Map&lt;String, String&gt;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paramsMap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n-lt"/>
                        </a:rPr>
                        <a:t>[1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개의 일일업무보고서의 반려 횟수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881371"/>
                  </a:ext>
                </a:extLst>
              </a:tr>
              <a:tr h="351568">
                <a:tc vMerge="1">
                  <a:txBody>
                    <a:bodyPr/>
                    <a:lstStyle/>
                    <a:p>
                      <a:pPr rtl="0" fontAlgn="b"/>
                      <a:endParaRPr lang="en-US" sz="3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4" marR="8624" marT="5749" marB="574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n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signDailyBusiReport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n-lt"/>
                        </a:rPr>
                        <a:t>[1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개의 일일업무보고서의 결재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반려 후 적용행의 개수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97233"/>
                  </a:ext>
                </a:extLst>
              </a:tr>
              <a:tr h="351568">
                <a:tc vMerge="1">
                  <a:txBody>
                    <a:bodyPr/>
                    <a:lstStyle/>
                    <a:p>
                      <a:pPr rtl="0" fontAlgn="b"/>
                      <a:endParaRPr lang="en-US" sz="3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4" marR="8624" marT="5749" marB="574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n-lt"/>
                        </a:rPr>
                        <a:t>Map&lt;String, String&gt;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pickNextEmployee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(Map&lt;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String,String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&gt;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paramsMap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n-lt"/>
                        </a:rPr>
                        <a:t>[1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개의 일일업무보고서의 수정 시 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1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명의 다음 결재자 정보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보고서 정보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763937"/>
                  </a:ext>
                </a:extLst>
              </a:tr>
              <a:tr h="3515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 err="1">
                          <a:effectLst/>
                          <a:latin typeface="+mj-lt"/>
                        </a:rPr>
                        <a:t>DailyBusiDTO</a:t>
                      </a:r>
                      <a:endParaRPr lang="en-US" sz="1100" b="1" dirty="0">
                        <a:effectLst/>
                        <a:latin typeface="+mj-lt"/>
                      </a:endParaRP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n-lt"/>
                        </a:rPr>
                        <a:t>getter/setter 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메소드로 구성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n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일일업무보고서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의 입력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수정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결재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반려 관련 데이터를 담아 이동하는 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getter/setter 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메소드 선언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593925"/>
                  </a:ext>
                </a:extLst>
              </a:tr>
              <a:tr h="35156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 err="1">
                          <a:effectLst/>
                          <a:latin typeface="+mj-lt"/>
                        </a:rPr>
                        <a:t>DailyBusiSearchDTO</a:t>
                      </a:r>
                      <a:endParaRPr lang="en-US" sz="1100" b="1" dirty="0">
                        <a:effectLst/>
                        <a:latin typeface="+mj-lt"/>
                      </a:endParaRP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getter/setter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메소드로 구성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n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일일업무보고서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의 검색 관련 데이터를 담아 이동하는 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getter/setter 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메소드 선언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382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2933403"/>
      </p:ext>
    </p:extLst>
  </p:cSld>
  <p:clrMapOvr>
    <a:masterClrMapping/>
  </p:clrMapOvr>
  <p:transition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83B3F8-DBB9-4608-A9B6-2D9D364307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20C8677-3B0A-4D70-B18E-165F0BBF89A2}"/>
              </a:ext>
            </a:extLst>
          </p:cNvPr>
          <p:cNvGraphicFramePr>
            <a:graphicFrameLocks noGrp="1"/>
          </p:cNvGraphicFramePr>
          <p:nvPr/>
        </p:nvGraphicFramePr>
        <p:xfrm>
          <a:off x="263352" y="596428"/>
          <a:ext cx="11665295" cy="6072207"/>
        </p:xfrm>
        <a:graphic>
          <a:graphicData uri="http://schemas.openxmlformats.org/drawingml/2006/table">
            <a:tbl>
              <a:tblPr/>
              <a:tblGrid>
                <a:gridCol w="1368152">
                  <a:extLst>
                    <a:ext uri="{9D8B030D-6E8A-4147-A177-3AD203B41FA5}">
                      <a16:colId xmlns:a16="http://schemas.microsoft.com/office/drawing/2014/main" val="2363374548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2404585948"/>
                    </a:ext>
                  </a:extLst>
                </a:gridCol>
                <a:gridCol w="5616623">
                  <a:extLst>
                    <a:ext uri="{9D8B030D-6E8A-4147-A177-3AD203B41FA5}">
                      <a16:colId xmlns:a16="http://schemas.microsoft.com/office/drawing/2014/main" val="153183818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클래스명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메소드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기능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884070"/>
                  </a:ext>
                </a:extLst>
              </a:tr>
              <a:tr h="27166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DailyDAO</a:t>
                      </a:r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 err="1">
                          <a:effectLst/>
                          <a:latin typeface="+mn-lt"/>
                        </a:rPr>
                        <a:t>DailyDAOImpl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클래스의 메소드와 동일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인터페이스로 </a:t>
                      </a:r>
                      <a:r>
                        <a:rPr lang="en-US" altLang="ko-KR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DailyDAOImpl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의 메소드 목록을 규정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716407"/>
                  </a:ext>
                </a:extLst>
              </a:tr>
              <a:tr h="271667">
                <a:tc rowSpan="20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DailyDAOImpl</a:t>
                      </a:r>
                      <a:endParaRPr lang="en-US" altLang="ko-KR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List&lt;Map&lt;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String,String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&gt;&gt;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getDailyList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DailyBusiSearchDTO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dailyBusiSearchDTO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검색한 일일업무보고서 목록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437994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4" marR="8624" marT="5749" marB="574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getDailyListAllCnt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DailyBusiSearchDTO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dailyBusiSearchDTO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검색한 일일업무보고서 목록의 개수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메소드 선언 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427016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4" marR="8624" marT="5749" marB="574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first_insertDailyReport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[1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개의 일일업무보고서 입력 후 적용행의 개수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860315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4" marR="8624" marT="5749" marB="574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first_insertSignFinishReport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일일업무보고서 작성한 직원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보고서 정보 입력 후 적용행의 개수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288654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4" marR="8624" marT="5749" marB="574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first_insertSignFinishReport_Sign_emp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다음 결재자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보고서 정보 입력 후 적용행의 개수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686611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4" marR="8624" marT="5749" marB="574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first_insertReturnReport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[1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개의 일일업무보고서 반려테이블에 입력 후 적용행의 개수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859323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4" marR="8624" marT="5749" marB="574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getDailyDTO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(Map&lt;String, String&gt;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paramsMap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[1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개의 일일업무보고서 글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44787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4" marR="8624" marT="5749" marB="574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List&lt;Map&lt;String, String&gt;&gt;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getSignList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(Map&lt;String, String&gt;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paramsMap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[1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개의 일일업무보고서의 결재내역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736920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4" marR="8624" marT="5749" marB="574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n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getMax_return_no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(Map&lt;String, String&gt;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paramsMap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n-lt"/>
                        </a:rPr>
                        <a:t>[1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개의 일일업무보고서의 반려 횟수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727537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4" marR="8624" marT="5749" marB="574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n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updateDailyReport_inside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) 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n-lt"/>
                        </a:rPr>
                        <a:t>[1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개의 일일업무보고서 수정 후 수정행의 개수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90476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4" marR="8624" marT="5749" marB="574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n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updateSignFinishReport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n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반려된 일일업무보고서 작성한 직원의 결재상태 수정 후 수정행의 개수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056830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4" marR="8624" marT="5749" marB="574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n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updateNextSignFinishReport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반려된 일일업무보고서 다음 결재자의 결재상태 수정 후 수정행의 개수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690194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4" marR="8624" marT="5749" marB="574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n-lt"/>
                        </a:rPr>
                        <a:t>Map&lt;String, String&gt;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pickNextEmployee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(Map&lt;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String,String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&gt;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paramsMap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n-lt"/>
                        </a:rPr>
                        <a:t>[1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개의 일일업무보고서의 수정 시 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1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명의 다음 결재자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064993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4" marR="8624" marT="5749" marB="574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n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insertSignFinishReport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다음 결재자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보고서 정보 입력 후 적용행의 개수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204459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4" marR="8624" marT="5749" marB="574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n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updateSignFinishReport_Boryu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n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결재한 직원의 결재상태 수정 후 수정행의 개수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777697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4" marR="8624" marT="5749" marB="574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n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updateDailyReport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n-lt"/>
                        </a:rPr>
                        <a:t>[1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개의 일일업무보고서의 수정횟수 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1 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증가 후 적용행의 개수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5773864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4" marR="8624" marT="5749" marB="574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n-lt"/>
                        </a:rPr>
                        <a:t>List&lt;String&gt;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getReturn_emp_no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n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최종 결재자와 이전 결재 리스트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438399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4" marR="8624" marT="5749" marB="574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n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insertSignFinishReport_many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n-lt"/>
                        </a:rPr>
                        <a:t>[</a:t>
                      </a:r>
                      <a:r>
                        <a:rPr lang="ko-KR" altLang="en-US" sz="1000" dirty="0" err="1">
                          <a:effectLst/>
                          <a:latin typeface="+mn-lt"/>
                        </a:rPr>
                        <a:t>반련된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 보고서의 결재 리스트들 입력 후 적용행의 개수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255058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4" marR="8624" marT="5749" marB="574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n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insertReturnReport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n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반려된 보고서 번호와 반려사유 입력 후 적용행의 개수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949099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5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624" marR="8624" marT="5749" marB="5749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n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insertSignFinishReport_many_finish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n-lt"/>
                        </a:rPr>
                        <a:t>dailyBusiDTO</a:t>
                      </a:r>
                      <a:r>
                        <a:rPr lang="en-US" sz="1000" dirty="0">
                          <a:effectLst/>
                          <a:latin typeface="+mn-lt"/>
                        </a:rPr>
                        <a:t>)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n-lt"/>
                        </a:rPr>
                        <a:t>[</a:t>
                      </a:r>
                      <a:r>
                        <a:rPr lang="ko-KR" altLang="en-US" sz="1000" dirty="0" err="1">
                          <a:effectLst/>
                          <a:latin typeface="+mn-lt"/>
                        </a:rPr>
                        <a:t>결재최종완료된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 보고서 입력 후 적용행의 개수</a:t>
                      </a:r>
                      <a:r>
                        <a:rPr lang="en-US" altLang="ko-KR" sz="1000" dirty="0">
                          <a:effectLst/>
                          <a:latin typeface="+mn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n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n-lt"/>
                        </a:rPr>
                        <a:t> 메소드 선언</a:t>
                      </a:r>
                    </a:p>
                  </a:txBody>
                  <a:tcPr marL="8624" marR="8624" marT="5749" marB="5749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07230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EEAA7C40-DE53-446D-93E2-240CED966FD8}"/>
              </a:ext>
            </a:extLst>
          </p:cNvPr>
          <p:cNvSpPr/>
          <p:nvPr/>
        </p:nvSpPr>
        <p:spPr>
          <a:xfrm>
            <a:off x="301735" y="188640"/>
            <a:ext cx="2553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메소드 설계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일일보고서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나눔스퀘어라운드 Bold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68661"/>
      </p:ext>
    </p:extLst>
  </p:cSld>
  <p:clrMapOvr>
    <a:masterClrMapping/>
  </p:clrMapOvr>
  <p:transition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83B3F8-DBB9-4608-A9B6-2D9D364307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B3BCFB-B9C3-43D0-A99A-682488FBCCF1}"/>
              </a:ext>
            </a:extLst>
          </p:cNvPr>
          <p:cNvSpPr/>
          <p:nvPr/>
        </p:nvSpPr>
        <p:spPr>
          <a:xfrm>
            <a:off x="320969" y="188640"/>
            <a:ext cx="30207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메소드 설계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영업보고서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33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278A32A-C628-4491-8B14-FB05BDF2EB02}"/>
              </a:ext>
            </a:extLst>
          </p:cNvPr>
          <p:cNvGraphicFramePr>
            <a:graphicFrameLocks noGrp="1"/>
          </p:cNvGraphicFramePr>
          <p:nvPr/>
        </p:nvGraphicFramePr>
        <p:xfrm>
          <a:off x="263352" y="609652"/>
          <a:ext cx="11665296" cy="5992304"/>
        </p:xfrm>
        <a:graphic>
          <a:graphicData uri="http://schemas.openxmlformats.org/drawingml/2006/table">
            <a:tbl>
              <a:tblPr/>
              <a:tblGrid>
                <a:gridCol w="1440160">
                  <a:extLst>
                    <a:ext uri="{9D8B030D-6E8A-4147-A177-3AD203B41FA5}">
                      <a16:colId xmlns:a16="http://schemas.microsoft.com/office/drawing/2014/main" val="1703993145"/>
                    </a:ext>
                  </a:extLst>
                </a:gridCol>
                <a:gridCol w="5040560">
                  <a:extLst>
                    <a:ext uri="{9D8B030D-6E8A-4147-A177-3AD203B41FA5}">
                      <a16:colId xmlns:a16="http://schemas.microsoft.com/office/drawing/2014/main" val="489385274"/>
                    </a:ext>
                  </a:extLst>
                </a:gridCol>
                <a:gridCol w="5184576">
                  <a:extLst>
                    <a:ext uri="{9D8B030D-6E8A-4147-A177-3AD203B41FA5}">
                      <a16:colId xmlns:a16="http://schemas.microsoft.com/office/drawing/2014/main" val="1233641725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클래스명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메소드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기능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117651"/>
                  </a:ext>
                </a:extLst>
              </a:tr>
              <a:tr h="351569">
                <a:tc rowSpan="5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SalesController</a:t>
                      </a:r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ModelAndView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salesListForm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HttpSession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session,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SalesSearchDTO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salesSearchDTO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가상주소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/salesListForm.do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 접근하면 호출되는 메소드 선언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185414"/>
                  </a:ext>
                </a:extLst>
              </a:tr>
              <a:tr h="351569">
                <a:tc vMerge="1">
                  <a:txBody>
                    <a:bodyPr/>
                    <a:lstStyle/>
                    <a:p>
                      <a:pPr rtl="0" fontAlgn="b"/>
                      <a:endParaRPr lang="en-US" sz="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6210" marB="621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ModelAndView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goSalesRegForm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HttpSession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session)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가상주소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/salesRegForm.do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 접근하면 호출되는 메소드 선언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496374"/>
                  </a:ext>
                </a:extLst>
              </a:tr>
              <a:tr h="351569">
                <a:tc vMerge="1">
                  <a:txBody>
                    <a:bodyPr/>
                    <a:lstStyle/>
                    <a:p>
                      <a:pPr rtl="0" fontAlgn="b"/>
                      <a:endParaRPr lang="en-US" sz="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6210" marB="621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insertSalesReport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HttpSession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session,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가상주소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/salesRegProc.do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 접근하면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[1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개의 영업보고서 입력 적용행의 개수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4313698"/>
                  </a:ext>
                </a:extLst>
              </a:tr>
              <a:tr h="351569">
                <a:tc vMerge="1">
                  <a:txBody>
                    <a:bodyPr/>
                    <a:lstStyle/>
                    <a:p>
                      <a:pPr rtl="0" fontAlgn="b"/>
                      <a:endParaRPr lang="en-US" sz="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6210" marB="621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ModelAndView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gosalesUpdelForm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HttpSession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session, @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RequestParam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Map&lt;String, String&gt;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paramsMap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가상주소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/salesUpdelForm.do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 접근하면 호출되는 메소드 선언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758296"/>
                  </a:ext>
                </a:extLst>
              </a:tr>
              <a:tr h="351569">
                <a:tc vMerge="1">
                  <a:txBody>
                    <a:bodyPr/>
                    <a:lstStyle/>
                    <a:p>
                      <a:pPr rtl="0" fontAlgn="b"/>
                      <a:endParaRPr lang="en-US" sz="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6210" marB="621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signSalesReport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HttpSession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session,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가상주소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/salesUpdelProc.do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 접근하면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[1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개의 영업보고서 수정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결재 적용행의 개수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95337"/>
                  </a:ext>
                </a:extLst>
              </a:tr>
              <a:tr h="35156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SalesService</a:t>
                      </a:r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SalesServiceImpl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클래스의 메소드와 동일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인터페이스로 </a:t>
                      </a:r>
                      <a:r>
                        <a:rPr lang="en-US" altLang="ko-KR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SalesServiceImpl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의 메소드 목록을 규정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838525"/>
                  </a:ext>
                </a:extLst>
              </a:tr>
              <a:tr h="351569">
                <a:tc rowSpan="8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SalesServiceImpl</a:t>
                      </a:r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List&lt;Map&lt;String, String&gt;&gt;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getSalesList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SalesSearchDTO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salesSearchDTO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검색한 영업보고서 목록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을 리턴하는 메소드 선언 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072163"/>
                  </a:ext>
                </a:extLst>
              </a:tr>
              <a:tr h="351569">
                <a:tc vMerge="1">
                  <a:txBody>
                    <a:bodyPr/>
                    <a:lstStyle/>
                    <a:p>
                      <a:pPr rtl="0" fontAlgn="b"/>
                      <a:endParaRPr lang="en-US" sz="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6210" marB="621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getSalesListAllCnt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SalesSearchDTO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salesSearchDTO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검색한 영업보고서 목록의 개수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를 리턴하는 메소드 선언 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994811"/>
                  </a:ext>
                </a:extLst>
              </a:tr>
              <a:tr h="351569">
                <a:tc vMerge="1">
                  <a:txBody>
                    <a:bodyPr/>
                    <a:lstStyle/>
                    <a:p>
                      <a:pPr rtl="0" fontAlgn="b"/>
                      <a:endParaRPr lang="en-US" sz="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6210" marB="621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first_insertSalesReport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[1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개의 영업보고서 입력 후 적용행의 개수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398751"/>
                  </a:ext>
                </a:extLst>
              </a:tr>
              <a:tr h="351569">
                <a:tc vMerge="1">
                  <a:txBody>
                    <a:bodyPr/>
                    <a:lstStyle/>
                    <a:p>
                      <a:pPr rtl="0" fontAlgn="b"/>
                      <a:endParaRPr lang="en-US" sz="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6210" marB="621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getSalesDTO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(Map&lt;String, String&gt;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paramsMap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[1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개의 영업보고서 글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900702"/>
                  </a:ext>
                </a:extLst>
              </a:tr>
              <a:tr h="351569">
                <a:tc vMerge="1">
                  <a:txBody>
                    <a:bodyPr/>
                    <a:lstStyle/>
                    <a:p>
                      <a:pPr rtl="0" fontAlgn="b"/>
                      <a:endParaRPr lang="en-US" sz="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6210" marB="621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List&lt;Map&lt;String, String&gt;&gt;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getSignList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(Map&lt;String, String&gt;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paramsMap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[1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개의 영업보고서의 결재내역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342610"/>
                  </a:ext>
                </a:extLst>
              </a:tr>
              <a:tr h="351569">
                <a:tc vMerge="1">
                  <a:txBody>
                    <a:bodyPr/>
                    <a:lstStyle/>
                    <a:p>
                      <a:pPr rtl="0" fontAlgn="b"/>
                      <a:endParaRPr lang="en-US" sz="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6210" marB="621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getMax_return_no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(Map&lt;String, String&gt;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paramsMap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[1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개의 영업보고서의 반려 횟수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342838"/>
                  </a:ext>
                </a:extLst>
              </a:tr>
              <a:tr h="351569">
                <a:tc vMerge="1">
                  <a:txBody>
                    <a:bodyPr/>
                    <a:lstStyle/>
                    <a:p>
                      <a:pPr rtl="0" fontAlgn="b"/>
                      <a:endParaRPr lang="en-US" sz="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6210" marB="621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signSalesReport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 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[1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개의 영업보고서의 결재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반려 후 적용행의 개수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105946"/>
                  </a:ext>
                </a:extLst>
              </a:tr>
              <a:tr h="351569">
                <a:tc vMerge="1">
                  <a:txBody>
                    <a:bodyPr/>
                    <a:lstStyle/>
                    <a:p>
                      <a:pPr rtl="0" fontAlgn="b"/>
                      <a:endParaRPr lang="en-US" sz="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6210" marB="621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Map&lt;String, String&gt;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pickNextEmployee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(Map&lt;String, String&gt;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paramsMap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[1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개의 영업보고서의 수정 시 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1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명의 다음 결재자 정보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보고서 정보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695941"/>
                  </a:ext>
                </a:extLst>
              </a:tr>
              <a:tr h="35156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 err="1">
                          <a:effectLst/>
                          <a:latin typeface="+mj-lt"/>
                        </a:rPr>
                        <a:t>SalesDTO</a:t>
                      </a:r>
                      <a:endParaRPr lang="en-US" sz="1100" b="1" dirty="0">
                        <a:effectLst/>
                        <a:latin typeface="+mj-lt"/>
                      </a:endParaRP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getter/setter 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메소드로 구성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영업보고서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의 입력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수정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결재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반려 관련 데이터를 담아 이동하는 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getter/setter 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메소드 선언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089831"/>
                  </a:ext>
                </a:extLst>
              </a:tr>
              <a:tr h="35156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 err="1">
                          <a:effectLst/>
                          <a:latin typeface="+mj-lt"/>
                        </a:rPr>
                        <a:t>SalesSearchDTO</a:t>
                      </a:r>
                      <a:endParaRPr lang="en-US" sz="1100" b="1" dirty="0">
                        <a:effectLst/>
                        <a:latin typeface="+mj-lt"/>
                      </a:endParaRP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getter/setter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메소드로 구성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영업보고서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의 검색 관련 데이터를 담아 이동하는 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getter/setter 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메소드 선언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857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895632"/>
      </p:ext>
    </p:extLst>
  </p:cSld>
  <p:clrMapOvr>
    <a:masterClrMapping/>
  </p:clrMapOvr>
  <p:transition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83B3F8-DBB9-4608-A9B6-2D9D364307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278A32A-C628-4491-8B14-FB05BDF2EB02}"/>
              </a:ext>
            </a:extLst>
          </p:cNvPr>
          <p:cNvGraphicFramePr>
            <a:graphicFrameLocks noGrp="1"/>
          </p:cNvGraphicFramePr>
          <p:nvPr/>
        </p:nvGraphicFramePr>
        <p:xfrm>
          <a:off x="263352" y="609652"/>
          <a:ext cx="11665296" cy="6072207"/>
        </p:xfrm>
        <a:graphic>
          <a:graphicData uri="http://schemas.openxmlformats.org/drawingml/2006/table">
            <a:tbl>
              <a:tblPr/>
              <a:tblGrid>
                <a:gridCol w="1440160">
                  <a:extLst>
                    <a:ext uri="{9D8B030D-6E8A-4147-A177-3AD203B41FA5}">
                      <a16:colId xmlns:a16="http://schemas.microsoft.com/office/drawing/2014/main" val="1703993145"/>
                    </a:ext>
                  </a:extLst>
                </a:gridCol>
                <a:gridCol w="4824536">
                  <a:extLst>
                    <a:ext uri="{9D8B030D-6E8A-4147-A177-3AD203B41FA5}">
                      <a16:colId xmlns:a16="http://schemas.microsoft.com/office/drawing/2014/main" val="489385274"/>
                    </a:ext>
                  </a:extLst>
                </a:gridCol>
                <a:gridCol w="5400600">
                  <a:extLst>
                    <a:ext uri="{9D8B030D-6E8A-4147-A177-3AD203B41FA5}">
                      <a16:colId xmlns:a16="http://schemas.microsoft.com/office/drawing/2014/main" val="1233641725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클래스명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메소드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기능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117651"/>
                  </a:ext>
                </a:extLst>
              </a:tr>
              <a:tr h="27166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SalesDAO</a:t>
                      </a:r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 err="1">
                          <a:effectLst/>
                          <a:latin typeface="+mj-lt"/>
                        </a:rPr>
                        <a:t>SalesDAOImpl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클래스의 메소드와 동일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인터페이스로 </a:t>
                      </a:r>
                      <a:r>
                        <a:rPr lang="en-US" altLang="ko-KR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SalesDAOImpl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의 메소드 목록을 규정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249042"/>
                  </a:ext>
                </a:extLst>
              </a:tr>
              <a:tr h="271667">
                <a:tc rowSpan="20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SalesDAOImpl</a:t>
                      </a:r>
                      <a:endParaRPr lang="en-US" altLang="ko-KR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List&lt;Map&lt;String, String&gt;&gt;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getSalesList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SalesSearchDTO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salesSearchDTO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검색한 영업보고서 목록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148240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6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6210" marB="621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getSalesListAllCnt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SalesSearchDTO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salesSearchDTO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검색한 영업보고서 목록의 개수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메소드 선언 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861447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6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6210" marB="621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first_insertSalesReport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[1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개의 영업보고서 입력 후 적용행의 개수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237021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6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6210" marB="621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first_insertSignFinishReport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영업보고서 작성한 직원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보고서 정보 입력 후 적용행의 개수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532812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6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6210" marB="621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first_insertSignFinishReport_Sign_emp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다음 결재자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보고서 정보 입력 후 적용행의 개수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798843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6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6210" marB="621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first_insertReturnReport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[1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개의 영업보고서 반려테이블에 입력 후 적용행의 개수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988929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6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6210" marB="621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getSalesDTO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(Map&lt;String, String&gt;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paramsMap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[1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개의 영업보고서 글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796840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6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6210" marB="621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List&lt;Map&lt;String, String&gt;&gt;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getSignList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(Map&lt;String, String&gt;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paramsMap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[1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개의 영업보고서의 결재내역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983371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6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6210" marB="621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getMax_return_no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(Map&lt;String, String&gt;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paramsMap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[1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개의 영업보고서의 반려 횟수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893441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6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6210" marB="621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updateSalesReport_inside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[1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개의 영업보고서 수정 후 수정행의 개수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234397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6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6210" marB="621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updateSignFinishReport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반려된 영업보고서 작성한 직원의 결재상태 수정 후 수정행의 개수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213060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6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6210" marB="621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updateNextSignFinishReport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반려된 영업보고서 다음 결재자의 결재상태 수정 후 수정행의 개수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530334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6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6210" marB="621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Map&lt;String, String&gt;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pickNextEmployee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(Map&lt;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String,String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&gt;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paramsMap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[1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개의 영업보고서의 수정 시 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1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명의 다음 결재자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91388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6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6210" marB="621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insertSignFinishReport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다음 결재자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보고서 정보 입력 후 적용행의 개수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686093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6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6210" marB="621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updateSignFinishReport_Boryu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결재한 직원의 결재상태 수정 후 수정행의 개수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572743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6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6210" marB="621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updateSalesReport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[1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개의 영업보고서의 수정횟수 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1 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증가 후 적용행의 개수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045573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6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6210" marB="621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List&lt;String&gt;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getReturn_emp_no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최종 결재자와 이전 결재 리스트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44900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6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6210" marB="621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insertSignFinishReport_many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반련된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보고서의 결재 리스트들 입력 후 적용행의 개수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533458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6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6210" marB="621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insertReturnReport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반려된 보고서 번호와 반려사유 입력 후 적용행의 개수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943881"/>
                  </a:ext>
                </a:extLst>
              </a:tr>
              <a:tr h="271667">
                <a:tc vMerge="1">
                  <a:txBody>
                    <a:bodyPr/>
                    <a:lstStyle/>
                    <a:p>
                      <a:pPr rtl="0" fontAlgn="b"/>
                      <a:endParaRPr lang="en-US" sz="6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315" marR="9315" marT="6210" marB="621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insertSignFinishReport_many_finish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salesDTO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결재최종완료된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보고서 입력 후 적용행의 개수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9315" marR="9315" marT="6210" marB="621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900704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7A76670-B367-4BDC-9614-55C4796AE99D}"/>
              </a:ext>
            </a:extLst>
          </p:cNvPr>
          <p:cNvSpPr/>
          <p:nvPr/>
        </p:nvSpPr>
        <p:spPr>
          <a:xfrm>
            <a:off x="301735" y="188640"/>
            <a:ext cx="2553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메소드 설계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영업보고서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7449409"/>
      </p:ext>
    </p:extLst>
  </p:cSld>
  <p:clrMapOvr>
    <a:masterClrMapping/>
  </p:clrMapOvr>
  <p:transition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83B3F8-DBB9-4608-A9B6-2D9D364307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B3BCFB-B9C3-43D0-A99A-682488FBCCF1}"/>
              </a:ext>
            </a:extLst>
          </p:cNvPr>
          <p:cNvSpPr/>
          <p:nvPr/>
        </p:nvSpPr>
        <p:spPr>
          <a:xfrm>
            <a:off x="320969" y="188640"/>
            <a:ext cx="30207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메소드 설계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지출보고서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35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72B274E-CA3B-4D2C-8CD6-1FBD639B7312}"/>
              </a:ext>
            </a:extLst>
          </p:cNvPr>
          <p:cNvGraphicFramePr>
            <a:graphicFrameLocks noGrp="1"/>
          </p:cNvGraphicFramePr>
          <p:nvPr/>
        </p:nvGraphicFramePr>
        <p:xfrm>
          <a:off x="263352" y="609652"/>
          <a:ext cx="11665296" cy="6011829"/>
        </p:xfrm>
        <a:graphic>
          <a:graphicData uri="http://schemas.openxmlformats.org/drawingml/2006/table">
            <a:tbl>
              <a:tblPr/>
              <a:tblGrid>
                <a:gridCol w="1440160">
                  <a:extLst>
                    <a:ext uri="{9D8B030D-6E8A-4147-A177-3AD203B41FA5}">
                      <a16:colId xmlns:a16="http://schemas.microsoft.com/office/drawing/2014/main" val="3967326325"/>
                    </a:ext>
                  </a:extLst>
                </a:gridCol>
                <a:gridCol w="5400600">
                  <a:extLst>
                    <a:ext uri="{9D8B030D-6E8A-4147-A177-3AD203B41FA5}">
                      <a16:colId xmlns:a16="http://schemas.microsoft.com/office/drawing/2014/main" val="3794236302"/>
                    </a:ext>
                  </a:extLst>
                </a:gridCol>
                <a:gridCol w="4824536">
                  <a:extLst>
                    <a:ext uri="{9D8B030D-6E8A-4147-A177-3AD203B41FA5}">
                      <a16:colId xmlns:a16="http://schemas.microsoft.com/office/drawing/2014/main" val="3642163097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클래스명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메소드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기능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602897"/>
                  </a:ext>
                </a:extLst>
              </a:tr>
              <a:tr h="332037">
                <a:tc rowSpan="5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ExpenseController</a:t>
                      </a:r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ModelAndView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goexpenseListForm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HttpSession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session,ExpenseSearchDTO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expenseSearchDTO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가상주소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/expenseListForm.do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 접근하면 호출되는 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023961"/>
                  </a:ext>
                </a:extLst>
              </a:tr>
              <a:tr h="332037">
                <a:tc vMerge="1">
                  <a:txBody>
                    <a:bodyPr/>
                    <a:lstStyle/>
                    <a:p>
                      <a:pPr rtl="0" fontAlgn="b"/>
                      <a:endParaRPr lang="en-US" sz="3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66" marR="7066" marT="4711" marB="471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ModelAndView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goexpenseRegForm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HttpSession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session)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가상주소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/expenseRegForm.do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 접근하면 호출되는 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313315"/>
                  </a:ext>
                </a:extLst>
              </a:tr>
              <a:tr h="332037">
                <a:tc vMerge="1">
                  <a:txBody>
                    <a:bodyPr/>
                    <a:lstStyle/>
                    <a:p>
                      <a:pPr rtl="0" fontAlgn="b"/>
                      <a:endParaRPr lang="en-US" sz="3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66" marR="7066" marT="4711" marB="471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insertExpenseReport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HttpSession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session,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 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가상주소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/expenseRegProc.do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 접근하면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[1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개의 지출보고서 입력 적용행의 개수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287024"/>
                  </a:ext>
                </a:extLst>
              </a:tr>
              <a:tr h="332037">
                <a:tc vMerge="1">
                  <a:txBody>
                    <a:bodyPr/>
                    <a:lstStyle/>
                    <a:p>
                      <a:pPr rtl="0" fontAlgn="b"/>
                      <a:endParaRPr lang="en-US" sz="3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66" marR="7066" marT="4711" marB="471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ModelAndView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goexpenseUpdelForm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HttpSession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session, @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RequestParam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Map&lt;String, String&gt;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paramsMap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가상주소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/expenseUpdelForm.do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 접근하면 호출되는 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519014"/>
                  </a:ext>
                </a:extLst>
              </a:tr>
              <a:tr h="332037">
                <a:tc vMerge="1">
                  <a:txBody>
                    <a:bodyPr/>
                    <a:lstStyle/>
                    <a:p>
                      <a:pPr rtl="0" fontAlgn="b"/>
                      <a:endParaRPr lang="en-US" sz="3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66" marR="7066" marT="4711" marB="471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signExpenseReport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HttpSession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session,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가상주소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/expenseUpdelProc.do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 접근하면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[1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개의 지출보고서 수정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결재 적용행의 개수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396889"/>
                  </a:ext>
                </a:extLst>
              </a:tr>
              <a:tr h="3320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ExpenseService</a:t>
                      </a:r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ExpenseServiceImpl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클래스의 메소드와 동일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인터페이스로 </a:t>
                      </a:r>
                      <a:r>
                        <a:rPr lang="en-US" altLang="ko-KR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ExpenseServiceImpl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의 메소드 목록을 규정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442203"/>
                  </a:ext>
                </a:extLst>
              </a:tr>
              <a:tr h="332037">
                <a:tc rowSpan="9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ExpenseServiceImpl</a:t>
                      </a:r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List&lt;Map&lt;String, String&gt;&gt;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getExpenseList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ExpenseSearchDTO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expenseSearchDTO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검색한 지출보고서 목록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메소드 선언 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337584"/>
                  </a:ext>
                </a:extLst>
              </a:tr>
              <a:tr h="332037">
                <a:tc vMerge="1">
                  <a:txBody>
                    <a:bodyPr/>
                    <a:lstStyle/>
                    <a:p>
                      <a:pPr rtl="0" fontAlgn="b"/>
                      <a:endParaRPr lang="en-US" sz="3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66" marR="7066" marT="4711" marB="471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getExpenseListAllCnt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ExpenseSearchDTO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expenseSearchDTO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 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검색한 지출보고서 목록의 개수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메소드 선언 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949994"/>
                  </a:ext>
                </a:extLst>
              </a:tr>
              <a:tr h="332037">
                <a:tc vMerge="1">
                  <a:txBody>
                    <a:bodyPr/>
                    <a:lstStyle/>
                    <a:p>
                      <a:pPr rtl="0" fontAlgn="b"/>
                      <a:endParaRPr lang="en-US" sz="3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66" marR="7066" marT="4711" marB="471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first_insertExpenseReport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[1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개의 지출보고서 입력 후 적용행의 개수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를 리턴하는 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601741"/>
                  </a:ext>
                </a:extLst>
              </a:tr>
              <a:tr h="332037">
                <a:tc vMerge="1">
                  <a:txBody>
                    <a:bodyPr/>
                    <a:lstStyle/>
                    <a:p>
                      <a:pPr rtl="0" fontAlgn="b"/>
                      <a:endParaRPr lang="en-US" sz="3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66" marR="7066" marT="4711" marB="471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List&lt;Map&lt;String, String&gt;&gt;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getSuperiorList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(String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emp_no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로그인한 직원보다 직급이 높은 직원의 리스트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547543"/>
                  </a:ext>
                </a:extLst>
              </a:tr>
              <a:tr h="332037">
                <a:tc vMerge="1">
                  <a:txBody>
                    <a:bodyPr/>
                    <a:lstStyle/>
                    <a:p>
                      <a:pPr rtl="0" fontAlgn="b"/>
                      <a:endParaRPr lang="en-US" sz="3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66" marR="7066" marT="4711" marB="471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getExpenseDTO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(Map&lt;String, String&gt;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paramsMap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[1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개의 지출보고서 글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34891"/>
                  </a:ext>
                </a:extLst>
              </a:tr>
              <a:tr h="332037">
                <a:tc vMerge="1">
                  <a:txBody>
                    <a:bodyPr/>
                    <a:lstStyle/>
                    <a:p>
                      <a:pPr rtl="0" fontAlgn="b"/>
                      <a:endParaRPr lang="en-US" sz="3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66" marR="7066" marT="4711" marB="471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List&lt;Map&lt;String, String&gt;&gt;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getSignList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(Map&lt;String, String&gt;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paramsMap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[1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개의 지출보고서의 결재내역</a:t>
                      </a:r>
                      <a:r>
                        <a:rPr lang="en-US" altLang="ko-KR" sz="1000" b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을 리턴하는 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530548"/>
                  </a:ext>
                </a:extLst>
              </a:tr>
              <a:tr h="332037">
                <a:tc vMerge="1">
                  <a:txBody>
                    <a:bodyPr/>
                    <a:lstStyle/>
                    <a:p>
                      <a:pPr rtl="0" fontAlgn="b"/>
                      <a:endParaRPr lang="en-US" sz="3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66" marR="7066" marT="4711" marB="471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getMax_return_no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(Map&lt;String, String&gt;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paramsMap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>
                          <a:effectLst/>
                          <a:latin typeface="+mj-lt"/>
                        </a:rPr>
                        <a:t>[1</a:t>
                      </a:r>
                      <a:r>
                        <a:rPr lang="ko-KR" altLang="en-US" sz="1000">
                          <a:effectLst/>
                          <a:latin typeface="+mj-lt"/>
                        </a:rPr>
                        <a:t>개의 지출보고서의 반려 횟수</a:t>
                      </a:r>
                      <a:r>
                        <a:rPr lang="en-US" altLang="ko-KR" sz="100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>
                          <a:effectLst/>
                          <a:latin typeface="+mj-lt"/>
                        </a:rPr>
                        <a:t>를 리턴하는 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137809"/>
                  </a:ext>
                </a:extLst>
              </a:tr>
              <a:tr h="332037">
                <a:tc vMerge="1">
                  <a:txBody>
                    <a:bodyPr/>
                    <a:lstStyle/>
                    <a:p>
                      <a:pPr rtl="0" fontAlgn="b"/>
                      <a:endParaRPr lang="en-US" sz="3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66" marR="7066" marT="4711" marB="471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signExpenseReport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[1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개의 지출보고서의 결재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반려 후 적용행의 개수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193265"/>
                  </a:ext>
                </a:extLst>
              </a:tr>
              <a:tr h="332037">
                <a:tc vMerge="1">
                  <a:txBody>
                    <a:bodyPr/>
                    <a:lstStyle/>
                    <a:p>
                      <a:pPr rtl="0" fontAlgn="b"/>
                      <a:endParaRPr lang="en-US" sz="3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66" marR="7066" marT="4711" marB="471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Map&lt;String, String&gt;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pickNextEmployee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(Map&lt;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String,String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&gt;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paramsMap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[1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개의 지출보고서의 수정 시 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1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명의 다음 결재자 정보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보고서 정보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406995"/>
                  </a:ext>
                </a:extLst>
              </a:tr>
              <a:tr h="3320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 err="1">
                          <a:effectLst/>
                          <a:latin typeface="+mj-lt"/>
                        </a:rPr>
                        <a:t>ExpenseDTO</a:t>
                      </a:r>
                      <a:endParaRPr lang="en-US" sz="1100" b="1" dirty="0">
                        <a:effectLst/>
                        <a:latin typeface="+mj-lt"/>
                      </a:endParaRP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>
                          <a:effectLst/>
                          <a:latin typeface="+mj-lt"/>
                        </a:rPr>
                        <a:t>getter/setter </a:t>
                      </a:r>
                      <a:r>
                        <a:rPr lang="ko-KR" altLang="en-US" sz="1000">
                          <a:effectLst/>
                          <a:latin typeface="+mj-lt"/>
                        </a:rPr>
                        <a:t>메소드로 구성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지출보고서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의 입력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수정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결재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반려 관련 데이터를 담아 이동하는 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getter/setter 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301009"/>
                  </a:ext>
                </a:extLst>
              </a:tr>
              <a:tr h="3320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 err="1">
                          <a:effectLst/>
                          <a:latin typeface="+mj-lt"/>
                        </a:rPr>
                        <a:t>ExpenseSearchDTO</a:t>
                      </a:r>
                      <a:endParaRPr lang="en-US" sz="1100" b="1" dirty="0">
                        <a:effectLst/>
                        <a:latin typeface="+mj-lt"/>
                      </a:endParaRP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getter/setter </a:t>
                      </a:r>
                      <a:r>
                        <a:rPr lang="ko-KR" altLang="en-US" sz="1000" b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메소드로 구성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지출보고서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의 검색 관련 데이터를 담아 이동하는 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getter/setter 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570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8384790"/>
      </p:ext>
    </p:extLst>
  </p:cSld>
  <p:clrMapOvr>
    <a:masterClrMapping/>
  </p:clrMapOvr>
  <p:transition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83B3F8-DBB9-4608-A9B6-2D9D364307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72B274E-CA3B-4D2C-8CD6-1FBD639B7312}"/>
              </a:ext>
            </a:extLst>
          </p:cNvPr>
          <p:cNvGraphicFramePr>
            <a:graphicFrameLocks noGrp="1"/>
          </p:cNvGraphicFramePr>
          <p:nvPr/>
        </p:nvGraphicFramePr>
        <p:xfrm>
          <a:off x="263352" y="609650"/>
          <a:ext cx="11665296" cy="6084010"/>
        </p:xfrm>
        <a:graphic>
          <a:graphicData uri="http://schemas.openxmlformats.org/drawingml/2006/table">
            <a:tbl>
              <a:tblPr/>
              <a:tblGrid>
                <a:gridCol w="1440160">
                  <a:extLst>
                    <a:ext uri="{9D8B030D-6E8A-4147-A177-3AD203B41FA5}">
                      <a16:colId xmlns:a16="http://schemas.microsoft.com/office/drawing/2014/main" val="3967326325"/>
                    </a:ext>
                  </a:extLst>
                </a:gridCol>
                <a:gridCol w="4824536">
                  <a:extLst>
                    <a:ext uri="{9D8B030D-6E8A-4147-A177-3AD203B41FA5}">
                      <a16:colId xmlns:a16="http://schemas.microsoft.com/office/drawing/2014/main" val="3794236302"/>
                    </a:ext>
                  </a:extLst>
                </a:gridCol>
                <a:gridCol w="5400600">
                  <a:extLst>
                    <a:ext uri="{9D8B030D-6E8A-4147-A177-3AD203B41FA5}">
                      <a16:colId xmlns:a16="http://schemas.microsoft.com/office/drawing/2014/main" val="3642163097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클래스명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메소드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기능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602897"/>
                  </a:ext>
                </a:extLst>
              </a:tr>
              <a:tr h="25985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ExpenseDAO</a:t>
                      </a:r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 err="1">
                          <a:effectLst/>
                          <a:latin typeface="+mj-lt"/>
                        </a:rPr>
                        <a:t>ExpenseDAOImpl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클래스의 메소드와 동일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인터페이스로 </a:t>
                      </a:r>
                      <a:r>
                        <a:rPr lang="en-US" altLang="ko-KR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ExpenseDAOImpl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의 메소드 목록을 규정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304258"/>
                  </a:ext>
                </a:extLst>
              </a:tr>
              <a:tr h="259855">
                <a:tc rowSpan="21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ExpenseDAOImpl</a:t>
                      </a:r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List&lt;Map&lt;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String,String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&gt;&gt;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getExpenseList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ExpenseSearchDTO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expenseSearchDTO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검색한 지출보고서 목록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32756"/>
                  </a:ext>
                </a:extLst>
              </a:tr>
              <a:tr h="259855">
                <a:tc vMerge="1">
                  <a:txBody>
                    <a:bodyPr/>
                    <a:lstStyle/>
                    <a:p>
                      <a:pPr rtl="0" fontAlgn="b"/>
                      <a:endParaRPr lang="en-US" sz="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66" marR="7066" marT="4711" marB="471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getExpenseListAllCnt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ExpenseSearchDTO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expenseSearchDTO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 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검색한 지출보고서 목록의 개수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메소드 선언 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069151"/>
                  </a:ext>
                </a:extLst>
              </a:tr>
              <a:tr h="259855">
                <a:tc vMerge="1">
                  <a:txBody>
                    <a:bodyPr/>
                    <a:lstStyle/>
                    <a:p>
                      <a:pPr rtl="0" fontAlgn="b"/>
                      <a:endParaRPr lang="en-US" sz="4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66" marR="7066" marT="4711" marB="471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first_insertExpenseReport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[1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개의 지출보고서 입력 후 적용행의 개수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705809"/>
                  </a:ext>
                </a:extLst>
              </a:tr>
              <a:tr h="259855">
                <a:tc vMerge="1">
                  <a:txBody>
                    <a:bodyPr/>
                    <a:lstStyle/>
                    <a:p>
                      <a:pPr rtl="0" fontAlgn="b"/>
                      <a:endParaRPr lang="en-US" sz="4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66" marR="7066" marT="4711" marB="471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first_insertSignFinishReport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 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지출보고서 작성한 직원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보고서 정보 입력 후 적용행의 개수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758132"/>
                  </a:ext>
                </a:extLst>
              </a:tr>
              <a:tr h="259855">
                <a:tc vMerge="1">
                  <a:txBody>
                    <a:bodyPr/>
                    <a:lstStyle/>
                    <a:p>
                      <a:pPr rtl="0" fontAlgn="b"/>
                      <a:endParaRPr lang="en-US" sz="4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66" marR="7066" marT="4711" marB="471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first_insertSignFinishReport_Sign_emp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다음 결재자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보고서 정보 입력 후 적용행의 개수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431586"/>
                  </a:ext>
                </a:extLst>
              </a:tr>
              <a:tr h="259855">
                <a:tc vMerge="1">
                  <a:txBody>
                    <a:bodyPr/>
                    <a:lstStyle/>
                    <a:p>
                      <a:pPr rtl="0" fontAlgn="b"/>
                      <a:endParaRPr lang="en-US" sz="4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66" marR="7066" marT="4711" marB="471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first_insertReturnReport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[1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개의 지출보고서 반려테이블에 입력 후 적용행의 개수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484351"/>
                  </a:ext>
                </a:extLst>
              </a:tr>
              <a:tr h="259855">
                <a:tc vMerge="1">
                  <a:txBody>
                    <a:bodyPr/>
                    <a:lstStyle/>
                    <a:p>
                      <a:pPr rtl="0" fontAlgn="b"/>
                      <a:endParaRPr lang="en-US" sz="4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66" marR="7066" marT="4711" marB="471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List&lt;Map&lt;String, String&gt;&gt;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getSuperiorList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(String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emp_no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로그인한 직원보다 직급이 높은 직원의 리스트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200755"/>
                  </a:ext>
                </a:extLst>
              </a:tr>
              <a:tr h="259855">
                <a:tc vMerge="1">
                  <a:txBody>
                    <a:bodyPr/>
                    <a:lstStyle/>
                    <a:p>
                      <a:pPr rtl="0" fontAlgn="b"/>
                      <a:endParaRPr lang="en-US" sz="4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66" marR="7066" marT="4711" marB="471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getExpenseDTO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(Map&lt;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String,String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paramsMap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[1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개의 지출보고서 글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511075"/>
                  </a:ext>
                </a:extLst>
              </a:tr>
              <a:tr h="259855">
                <a:tc vMerge="1">
                  <a:txBody>
                    <a:bodyPr/>
                    <a:lstStyle/>
                    <a:p>
                      <a:pPr rtl="0" fontAlgn="b"/>
                      <a:endParaRPr lang="en-US" sz="4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66" marR="7066" marT="4711" marB="471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List&lt;Map&lt;String, String&gt;&gt;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getSignList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(Map&lt;String, String&gt; </a:t>
                      </a:r>
                      <a:r>
                        <a:rPr 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paramsMap</a:t>
                      </a:r>
                      <a:r>
                        <a:rPr 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[1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개의 지출보고서의 결재내역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을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977165"/>
                  </a:ext>
                </a:extLst>
              </a:tr>
              <a:tr h="259855">
                <a:tc vMerge="1">
                  <a:txBody>
                    <a:bodyPr/>
                    <a:lstStyle/>
                    <a:p>
                      <a:pPr rtl="0" fontAlgn="b"/>
                      <a:endParaRPr lang="en-US" sz="4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66" marR="7066" marT="4711" marB="471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getMax_return_no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(Map&lt;String, String&gt;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paramsMap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[1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개의 지출보고서의 반려 횟수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846274"/>
                  </a:ext>
                </a:extLst>
              </a:tr>
              <a:tr h="259855">
                <a:tc vMerge="1">
                  <a:txBody>
                    <a:bodyPr/>
                    <a:lstStyle/>
                    <a:p>
                      <a:pPr rtl="0" fontAlgn="b"/>
                      <a:endParaRPr lang="en-US" sz="4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66" marR="7066" marT="4711" marB="471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updateExpenseReport_inside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[1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개의 지출보고서 수정 후 수정행의 개수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406282"/>
                  </a:ext>
                </a:extLst>
              </a:tr>
              <a:tr h="259855">
                <a:tc vMerge="1">
                  <a:txBody>
                    <a:bodyPr/>
                    <a:lstStyle/>
                    <a:p>
                      <a:pPr rtl="0" fontAlgn="b"/>
                      <a:endParaRPr lang="en-US" sz="4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66" marR="7066" marT="4711" marB="471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updateSignFinishReport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 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반려된 지출보고서 작성한 직원의 결재상태 수정 후 수정행의 개수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782142"/>
                  </a:ext>
                </a:extLst>
              </a:tr>
              <a:tr h="259855">
                <a:tc vMerge="1">
                  <a:txBody>
                    <a:bodyPr/>
                    <a:lstStyle/>
                    <a:p>
                      <a:pPr rtl="0" fontAlgn="b"/>
                      <a:endParaRPr lang="en-US" sz="4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66" marR="7066" marT="4711" marB="471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updateNextSignFinishReport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반려된 지출보고서 다음 결재자의 결재상태 수정 후 수정행의 개수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891391"/>
                  </a:ext>
                </a:extLst>
              </a:tr>
              <a:tr h="259855">
                <a:tc vMerge="1">
                  <a:txBody>
                    <a:bodyPr/>
                    <a:lstStyle/>
                    <a:p>
                      <a:pPr rtl="0" fontAlgn="b"/>
                      <a:endParaRPr lang="en-US" sz="4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66" marR="7066" marT="4711" marB="471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Map&lt;String, String&gt;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pickNextEmployee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(Map&lt;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String,String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&gt;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paramsMap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[1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개의 지출보고서의 수정 시 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1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명의 다음 결재자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954802"/>
                  </a:ext>
                </a:extLst>
              </a:tr>
              <a:tr h="259855">
                <a:tc vMerge="1">
                  <a:txBody>
                    <a:bodyPr/>
                    <a:lstStyle/>
                    <a:p>
                      <a:pPr rtl="0" fontAlgn="b"/>
                      <a:endParaRPr lang="en-US" sz="4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66" marR="7066" marT="4711" marB="471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insertSignFinishReport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다음 결재자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보고서 정보 입력 후 적용행의 개수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837955"/>
                  </a:ext>
                </a:extLst>
              </a:tr>
              <a:tr h="259855">
                <a:tc vMerge="1">
                  <a:txBody>
                    <a:bodyPr/>
                    <a:lstStyle/>
                    <a:p>
                      <a:pPr rtl="0" fontAlgn="b"/>
                      <a:endParaRPr lang="en-US" sz="4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66" marR="7066" marT="4711" marB="471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updateSignFinishReport_Boryu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결재한 직원의 결재상태 수정 후 수정행의 개수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531194"/>
                  </a:ext>
                </a:extLst>
              </a:tr>
              <a:tr h="259855">
                <a:tc vMerge="1">
                  <a:txBody>
                    <a:bodyPr/>
                    <a:lstStyle/>
                    <a:p>
                      <a:pPr rtl="0" fontAlgn="b"/>
                      <a:endParaRPr lang="en-US" sz="4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66" marR="7066" marT="4711" marB="471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updateExpenseReport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[1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개의 지출보고서의 수정횟수 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1 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증가 후 적용행의 개수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686056"/>
                  </a:ext>
                </a:extLst>
              </a:tr>
              <a:tr h="259855">
                <a:tc vMerge="1">
                  <a:txBody>
                    <a:bodyPr/>
                    <a:lstStyle/>
                    <a:p>
                      <a:pPr rtl="0" fontAlgn="b"/>
                      <a:endParaRPr lang="en-US" sz="4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66" marR="7066" marT="4711" marB="471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List&lt;String&gt;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getReturn_emp_no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최종 결재자와 이전 결재 리스트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906606"/>
                  </a:ext>
                </a:extLst>
              </a:tr>
              <a:tr h="259855">
                <a:tc vMerge="1">
                  <a:txBody>
                    <a:bodyPr/>
                    <a:lstStyle/>
                    <a:p>
                      <a:pPr rtl="0" fontAlgn="b"/>
                      <a:endParaRPr lang="en-US" sz="4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66" marR="7066" marT="4711" marB="471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insertSignFinishReport_many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반련된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보고서의 결재 리스트들 입력 후 적용행의 개수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34398"/>
                  </a:ext>
                </a:extLst>
              </a:tr>
              <a:tr h="259855">
                <a:tc vMerge="1">
                  <a:txBody>
                    <a:bodyPr/>
                    <a:lstStyle/>
                    <a:p>
                      <a:pPr rtl="0" fontAlgn="b"/>
                      <a:endParaRPr lang="en-US" sz="400" b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66" marR="7066" marT="4711" marB="471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insertReturnReport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반려된 보고서 번호와 반려사유 입력 후 적용행의 개수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239390"/>
                  </a:ext>
                </a:extLst>
              </a:tr>
              <a:tr h="259855">
                <a:tc vMerge="1">
                  <a:txBody>
                    <a:bodyPr/>
                    <a:lstStyle/>
                    <a:p>
                      <a:pPr rtl="0" fontAlgn="b"/>
                      <a:endParaRPr lang="en-US" sz="400" b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066" marR="7066" marT="4711" marB="4711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insertSignFinishReport_many_finish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expenseDTO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결재최종완료된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보고서 입력 후 적용행의 개수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7066" marR="7066" marT="4711" marB="4711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39944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843B30B5-FEE9-4C49-BC58-CDDEC7585823}"/>
              </a:ext>
            </a:extLst>
          </p:cNvPr>
          <p:cNvSpPr/>
          <p:nvPr/>
        </p:nvSpPr>
        <p:spPr>
          <a:xfrm>
            <a:off x="301735" y="188640"/>
            <a:ext cx="2553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메소드 설계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지출보고서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0578070"/>
      </p:ext>
    </p:extLst>
  </p:cSld>
  <p:clrMapOvr>
    <a:masterClrMapping/>
  </p:clrMapOvr>
  <p:transition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83B3F8-DBB9-4608-A9B6-2D9D364307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B3BCFB-B9C3-43D0-A99A-682488FBCCF1}"/>
              </a:ext>
            </a:extLst>
          </p:cNvPr>
          <p:cNvSpPr/>
          <p:nvPr/>
        </p:nvSpPr>
        <p:spPr>
          <a:xfrm>
            <a:off x="317430" y="188640"/>
            <a:ext cx="28083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메소드 설계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일정관리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13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2E9996E-2899-4CBC-BE5A-FB036DC6C958}"/>
              </a:ext>
            </a:extLst>
          </p:cNvPr>
          <p:cNvGraphicFramePr>
            <a:graphicFrameLocks noGrp="1"/>
          </p:cNvGraphicFramePr>
          <p:nvPr/>
        </p:nvGraphicFramePr>
        <p:xfrm>
          <a:off x="263352" y="609654"/>
          <a:ext cx="11665296" cy="5972085"/>
        </p:xfrm>
        <a:graphic>
          <a:graphicData uri="http://schemas.openxmlformats.org/drawingml/2006/table">
            <a:tbl>
              <a:tblPr/>
              <a:tblGrid>
                <a:gridCol w="1584176">
                  <a:extLst>
                    <a:ext uri="{9D8B030D-6E8A-4147-A177-3AD203B41FA5}">
                      <a16:colId xmlns:a16="http://schemas.microsoft.com/office/drawing/2014/main" val="1542618310"/>
                    </a:ext>
                  </a:extLst>
                </a:gridCol>
                <a:gridCol w="5904656">
                  <a:extLst>
                    <a:ext uri="{9D8B030D-6E8A-4147-A177-3AD203B41FA5}">
                      <a16:colId xmlns:a16="http://schemas.microsoft.com/office/drawing/2014/main" val="1953209669"/>
                    </a:ext>
                  </a:extLst>
                </a:gridCol>
                <a:gridCol w="4176464">
                  <a:extLst>
                    <a:ext uri="{9D8B030D-6E8A-4147-A177-3AD203B41FA5}">
                      <a16:colId xmlns:a16="http://schemas.microsoft.com/office/drawing/2014/main" val="2375262440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lvl="0"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클래스명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메소드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기능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113370"/>
                  </a:ext>
                </a:extLst>
              </a:tr>
              <a:tr h="373659">
                <a:tc rowSpan="5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 err="1">
                          <a:effectLst/>
                        </a:rPr>
                        <a:t>CalendarController</a:t>
                      </a:r>
                      <a:endParaRPr lang="en-US" altLang="ko-KR" sz="1100" b="1" dirty="0">
                        <a:effectLst/>
                      </a:endParaRP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 err="1">
                          <a:effectLst/>
                          <a:latin typeface="+mj-lt"/>
                        </a:rPr>
                        <a:t>ModelAndView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calenderTest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HttpSession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session, @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RequestParam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(value="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scrollValue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", required = false,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defaultValue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= "0.0") Double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scrollValue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)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가상주소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/calendarForm.do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 접근하면 호출되는 메소드 선언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192938"/>
                  </a:ext>
                </a:extLst>
              </a:tr>
              <a:tr h="373659">
                <a:tc vMerge="1"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14359" marR="14359" marT="9573" marB="957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deleteCalendar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HttpSession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session, @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RequestParam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Map&lt;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String,String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&gt;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paramsMap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가상주소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/deleteCalendar.do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 접근하면 호출되는 메소드 선언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635023"/>
                  </a:ext>
                </a:extLst>
              </a:tr>
              <a:tr h="373659">
                <a:tc vMerge="1"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14359" marR="14359" marT="9573" marB="957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 err="1">
                          <a:effectLst/>
                          <a:latin typeface="+mj-lt"/>
                        </a:rPr>
                        <a:t>ModelAndView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getCalendarList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HttpSession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session)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가상주소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/calendarList.do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 접근하면 호출되는 메소드 선언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066336"/>
                  </a:ext>
                </a:extLst>
              </a:tr>
              <a:tr h="373659">
                <a:tc vMerge="1"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14359" marR="14359" marT="9573" marB="957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insertCalendar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HttpSession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session, @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RequestParam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Map&lt;String, String&gt;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paramsMap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가상주소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/calendarProc.do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 접근하면 호출되는 메소드 선언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543200"/>
                  </a:ext>
                </a:extLst>
              </a:tr>
              <a:tr h="373659">
                <a:tc vMerge="1"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14359" marR="14359" marT="9573" marB="957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updateCalendar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HttpSession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session, @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RequestParam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 Map&lt;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String,String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&gt;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paramsMap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가상주소 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/updateCalendar.do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 접근하면 호출되는 메소드 선언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051766"/>
                  </a:ext>
                </a:extLst>
              </a:tr>
              <a:tr h="37365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 err="1">
                          <a:effectLst/>
                        </a:rPr>
                        <a:t>CalendarService</a:t>
                      </a:r>
                      <a:endParaRPr lang="en-US" sz="1100" b="1" dirty="0">
                        <a:effectLst/>
                      </a:endParaRP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CalendarServiceImpl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클래스에서 자세히 설명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.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인터페이스로 </a:t>
                      </a:r>
                      <a:r>
                        <a:rPr lang="en-US" altLang="ko-KR" sz="10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CalendarServiceImpl</a:t>
                      </a:r>
                      <a:r>
                        <a:rPr lang="en-US" altLang="ko-KR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의 메소드 목록을 규정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269258"/>
                  </a:ext>
                </a:extLst>
              </a:tr>
              <a:tr h="373659"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 err="1">
                          <a:effectLst/>
                        </a:rPr>
                        <a:t>CalendarServiceImpl</a:t>
                      </a:r>
                      <a:endParaRPr lang="en-US" sz="1100" b="1" dirty="0">
                        <a:effectLst/>
                      </a:endParaRP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deleteCalendar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(Map&lt;String, String&gt;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paramsMap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일정 삭제 후 삭제 개수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915483"/>
                  </a:ext>
                </a:extLst>
              </a:tr>
              <a:tr h="373659">
                <a:tc vMerge="1"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14359" marR="14359" marT="9573" marB="957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List&lt;Map&lt;String, String&gt;&gt;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getCalendarList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(String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emp_no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접속한 직원의 일정 목록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053705"/>
                  </a:ext>
                </a:extLst>
              </a:tr>
              <a:tr h="373659">
                <a:tc vMerge="1"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14359" marR="14359" marT="9573" marB="957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insertCalendar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(Map&lt;String, String&gt;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paramsMap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일정 입력 후 입력 개수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727813"/>
                  </a:ext>
                </a:extLst>
              </a:tr>
              <a:tr h="373659">
                <a:tc vMerge="1"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14359" marR="14359" marT="9573" marB="957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updateCalendar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(Map&lt;String, String&gt;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paramsMap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일정 수정 후 수정 개수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896249"/>
                  </a:ext>
                </a:extLst>
              </a:tr>
              <a:tr h="37365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 err="1">
                          <a:effectLst/>
                        </a:rPr>
                        <a:t>CalendarDAO</a:t>
                      </a:r>
                      <a:endParaRPr lang="en-US" sz="1100" b="1" dirty="0">
                        <a:effectLst/>
                      </a:endParaRP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>
                          <a:effectLst/>
                          <a:latin typeface="+mj-lt"/>
                        </a:rPr>
                        <a:t>CalendarDAOImpl </a:t>
                      </a:r>
                      <a:r>
                        <a:rPr lang="ko-KR" altLang="en-US" sz="1000">
                          <a:effectLst/>
                          <a:latin typeface="+mj-lt"/>
                        </a:rPr>
                        <a:t>클래스에서 자세히 설명</a:t>
                      </a:r>
                      <a:r>
                        <a:rPr lang="en-US" altLang="ko-KR" sz="1000">
                          <a:effectLst/>
                          <a:latin typeface="+mj-lt"/>
                        </a:rPr>
                        <a:t>.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>
                          <a:effectLst/>
                          <a:latin typeface="+mj-lt"/>
                        </a:rPr>
                        <a:t>인터페이스로 </a:t>
                      </a:r>
                      <a:r>
                        <a:rPr lang="en-US" altLang="ko-KR" sz="1000" dirty="0" err="1">
                          <a:effectLst/>
                          <a:latin typeface="+mj-lt"/>
                        </a:rPr>
                        <a:t>CalendarDAOImpl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의 메소드 목록을 규정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158176"/>
                  </a:ext>
                </a:extLst>
              </a:tr>
              <a:tr h="373659">
                <a:tc rowSpan="4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 err="1">
                          <a:effectLst/>
                        </a:rPr>
                        <a:t>CalendarDAOImpl</a:t>
                      </a:r>
                      <a:endParaRPr lang="en-US" sz="1100" b="1" dirty="0">
                        <a:effectLst/>
                      </a:endParaRP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deleteCalendar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(Map&lt;String, String&gt;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paramsMap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일정 삭제 후 삭제 개수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910278"/>
                  </a:ext>
                </a:extLst>
              </a:tr>
              <a:tr h="373659">
                <a:tc vMerge="1"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14359" marR="14359" marT="9573" marB="957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List&lt;Map&lt;String, String&gt;&gt;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getCalendarList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(String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emp_no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접속한 직원의 일정 목록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10658"/>
                  </a:ext>
                </a:extLst>
              </a:tr>
              <a:tr h="373659">
                <a:tc vMerge="1"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14359" marR="14359" marT="9573" marB="957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insertCalendar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(Map&lt;String, String&gt;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paramsMap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일정 입력 후 입력 개수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889500"/>
                  </a:ext>
                </a:extLst>
              </a:tr>
              <a:tr h="373659">
                <a:tc vMerge="1">
                  <a:txBody>
                    <a:bodyPr/>
                    <a:lstStyle/>
                    <a:p>
                      <a:pPr rtl="0" fontAlgn="b"/>
                      <a:endParaRPr lang="en-US" sz="900" dirty="0">
                        <a:effectLst/>
                      </a:endParaRPr>
                    </a:p>
                  </a:txBody>
                  <a:tcPr marL="14359" marR="14359" marT="9573" marB="9573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updateCalendar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(Map&lt;String, String&gt; </a:t>
                      </a:r>
                      <a:r>
                        <a:rPr lang="en-US" sz="1000" dirty="0" err="1">
                          <a:effectLst/>
                          <a:latin typeface="+mj-lt"/>
                        </a:rPr>
                        <a:t>paramsMap</a:t>
                      </a:r>
                      <a:r>
                        <a:rPr lang="en-US" sz="10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일정 수정 후 수정 개수</a:t>
                      </a:r>
                      <a:r>
                        <a:rPr lang="en-US" altLang="ko-KR" sz="10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024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953111"/>
      </p:ext>
    </p:extLst>
  </p:cSld>
  <p:clrMapOvr>
    <a:masterClrMapping/>
  </p:clrMapOvr>
  <p:transition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83B3F8-DBB9-4608-A9B6-2D9D364307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B3BCFB-B9C3-43D0-A99A-682488FBCCF1}"/>
              </a:ext>
            </a:extLst>
          </p:cNvPr>
          <p:cNvSpPr/>
          <p:nvPr/>
        </p:nvSpPr>
        <p:spPr>
          <a:xfrm>
            <a:off x="335360" y="188640"/>
            <a:ext cx="2531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메소드 설계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내 정보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2E9996E-2899-4CBC-BE5A-FB036DC6C958}"/>
              </a:ext>
            </a:extLst>
          </p:cNvPr>
          <p:cNvGraphicFramePr>
            <a:graphicFrameLocks noGrp="1"/>
          </p:cNvGraphicFramePr>
          <p:nvPr/>
        </p:nvGraphicFramePr>
        <p:xfrm>
          <a:off x="263352" y="609654"/>
          <a:ext cx="11665296" cy="6004638"/>
        </p:xfrm>
        <a:graphic>
          <a:graphicData uri="http://schemas.openxmlformats.org/drawingml/2006/table">
            <a:tbl>
              <a:tblPr/>
              <a:tblGrid>
                <a:gridCol w="1584176">
                  <a:extLst>
                    <a:ext uri="{9D8B030D-6E8A-4147-A177-3AD203B41FA5}">
                      <a16:colId xmlns:a16="http://schemas.microsoft.com/office/drawing/2014/main" val="1542618310"/>
                    </a:ext>
                  </a:extLst>
                </a:gridCol>
                <a:gridCol w="5112568">
                  <a:extLst>
                    <a:ext uri="{9D8B030D-6E8A-4147-A177-3AD203B41FA5}">
                      <a16:colId xmlns:a16="http://schemas.microsoft.com/office/drawing/2014/main" val="1953209669"/>
                    </a:ext>
                  </a:extLst>
                </a:gridCol>
                <a:gridCol w="4968552">
                  <a:extLst>
                    <a:ext uri="{9D8B030D-6E8A-4147-A177-3AD203B41FA5}">
                      <a16:colId xmlns:a16="http://schemas.microsoft.com/office/drawing/2014/main" val="2375262440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lvl="0"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클래스명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메소드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기능</a:t>
                      </a:r>
                    </a:p>
                  </a:txBody>
                  <a:tcPr marL="14359" marR="14359" marT="9573" marB="9573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113370"/>
                  </a:ext>
                </a:extLst>
              </a:tr>
              <a:tr h="62638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 err="1">
                          <a:effectLst/>
                          <a:latin typeface="+mj-lt"/>
                        </a:rPr>
                        <a:t>MypageControlloer</a:t>
                      </a:r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2860" marR="22860" marT="15240" marB="152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 err="1">
                          <a:effectLst/>
                          <a:latin typeface="+mj-lt"/>
                        </a:rPr>
                        <a:t>ModelAndView</a:t>
                      </a:r>
                      <a:r>
                        <a:rPr lang="en-US" sz="12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+mj-lt"/>
                        </a:rPr>
                        <a:t>goMypage</a:t>
                      </a:r>
                      <a:r>
                        <a:rPr lang="en-US" sz="12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200" dirty="0" err="1">
                          <a:effectLst/>
                          <a:latin typeface="+mj-lt"/>
                        </a:rPr>
                        <a:t>HttpSession</a:t>
                      </a:r>
                      <a:r>
                        <a:rPr lang="en-US" sz="1200" dirty="0">
                          <a:effectLst/>
                          <a:latin typeface="+mj-lt"/>
                        </a:rPr>
                        <a:t> session)</a:t>
                      </a:r>
                    </a:p>
                  </a:txBody>
                  <a:tcPr marL="22860" marR="22860" marT="15240" marB="152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가상주소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/myPageForm.do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 접근하면 호출되는 메소드 선언</a:t>
                      </a:r>
                    </a:p>
                  </a:txBody>
                  <a:tcPr marL="22860" marR="22860" marT="15240" marB="152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192938"/>
                  </a:ext>
                </a:extLst>
              </a:tr>
              <a:tr h="626382">
                <a:tc vMerge="1">
                  <a:txBody>
                    <a:bodyPr/>
                    <a:lstStyle/>
                    <a:p>
                      <a:pPr algn="ctr" rtl="0" fontAlgn="ctr"/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2860" marR="22860" marT="15240" marB="152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200" dirty="0" err="1">
                          <a:effectLst/>
                          <a:latin typeface="+mj-lt"/>
                        </a:rPr>
                        <a:t>myPageProc</a:t>
                      </a:r>
                      <a:r>
                        <a:rPr lang="en-US" sz="12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200" dirty="0" err="1">
                          <a:effectLst/>
                          <a:latin typeface="+mj-lt"/>
                        </a:rPr>
                        <a:t>EmployeeDTO</a:t>
                      </a:r>
                      <a:r>
                        <a:rPr lang="en-US" sz="12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+mj-lt"/>
                        </a:rPr>
                        <a:t>employeeDTO</a:t>
                      </a:r>
                      <a:r>
                        <a:rPr lang="en-US" sz="12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22860" marR="22860" marT="15240" marB="152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가상주소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/myPageProc.do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 접근하면 호출되는 메소드 선언</a:t>
                      </a:r>
                    </a:p>
                  </a:txBody>
                  <a:tcPr marL="22860" marR="22860" marT="15240" marB="152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635023"/>
                  </a:ext>
                </a:extLst>
              </a:tr>
              <a:tr h="626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 err="1">
                          <a:effectLst/>
                          <a:latin typeface="+mj-lt"/>
                        </a:rPr>
                        <a:t>MypageService</a:t>
                      </a:r>
                      <a:endParaRPr lang="en-US" sz="1100" b="1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200" dirty="0" err="1">
                          <a:effectLst/>
                          <a:latin typeface="+mj-lt"/>
                        </a:rPr>
                        <a:t>MypageServiceImpl</a:t>
                      </a:r>
                      <a:r>
                        <a:rPr lang="en-US" altLang="ko-KR" sz="1200" dirty="0"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200" dirty="0">
                          <a:effectLst/>
                          <a:latin typeface="+mj-lt"/>
                        </a:rPr>
                        <a:t>클래스의 메소드와 동일</a:t>
                      </a:r>
                    </a:p>
                  </a:txBody>
                  <a:tcPr marL="22860" marR="22860" marT="15240" marB="152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인터페이스로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MypageServiceImpl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의 메소드 목록을 규정</a:t>
                      </a:r>
                    </a:p>
                  </a:txBody>
                  <a:tcPr marL="22860" marR="22860" marT="15240" marB="152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066336"/>
                  </a:ext>
                </a:extLst>
              </a:tr>
              <a:tr h="62638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MypageServiceImpl</a:t>
                      </a:r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2860" marR="22860" marT="15240" marB="152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200" dirty="0" err="1">
                          <a:effectLst/>
                          <a:latin typeface="+mj-lt"/>
                        </a:rPr>
                        <a:t>updatePage</a:t>
                      </a:r>
                      <a:r>
                        <a:rPr lang="en-US" sz="12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200" dirty="0" err="1">
                          <a:effectLst/>
                          <a:latin typeface="+mj-lt"/>
                        </a:rPr>
                        <a:t>EmployeeDTO</a:t>
                      </a:r>
                      <a:r>
                        <a:rPr lang="en-US" sz="12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+mj-lt"/>
                        </a:rPr>
                        <a:t>employeeDTO</a:t>
                      </a:r>
                      <a:r>
                        <a:rPr lang="en-US" sz="12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22860" marR="22860" marT="15240" marB="152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2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200" dirty="0">
                          <a:effectLst/>
                          <a:latin typeface="+mj-lt"/>
                        </a:rPr>
                        <a:t>로그인한 직원 정보 수정 후 적용행의 개수</a:t>
                      </a:r>
                      <a:r>
                        <a:rPr lang="en-US" altLang="ko-KR" sz="12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2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2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2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22860" marR="22860" marT="15240" marB="152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543200"/>
                  </a:ext>
                </a:extLst>
              </a:tr>
              <a:tr h="626382">
                <a:tc vMerge="1">
                  <a:txBody>
                    <a:bodyPr/>
                    <a:lstStyle/>
                    <a:p>
                      <a:pPr algn="ctr" rtl="0" fontAlgn="ctr"/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2860" marR="22860" marT="15240" marB="152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EmployeeDTO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getEmployeeDTO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(String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emp_no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22860" marR="22860" marT="15240" marB="152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2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200" dirty="0">
                          <a:effectLst/>
                          <a:latin typeface="+mj-lt"/>
                        </a:rPr>
                        <a:t>로그인한 직원의 정보</a:t>
                      </a:r>
                      <a:r>
                        <a:rPr lang="en-US" altLang="ko-KR" sz="12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2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2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2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22860" marR="22860" marT="15240" marB="152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051766"/>
                  </a:ext>
                </a:extLst>
              </a:tr>
              <a:tr h="626382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 err="1">
                          <a:effectLst/>
                          <a:latin typeface="+mj-lt"/>
                        </a:rPr>
                        <a:t>MypageDAO</a:t>
                      </a:r>
                      <a:endParaRPr lang="en-US" sz="1100" b="1" dirty="0">
                        <a:effectLst/>
                        <a:latin typeface="+mj-lt"/>
                      </a:endParaRPr>
                    </a:p>
                  </a:txBody>
                  <a:tcPr marL="22860" marR="22860" marT="15240" marB="152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200">
                          <a:effectLst/>
                          <a:latin typeface="+mj-lt"/>
                        </a:rPr>
                        <a:t>MypageDAOImpl </a:t>
                      </a:r>
                      <a:r>
                        <a:rPr lang="ko-KR" altLang="en-US" sz="1200">
                          <a:effectLst/>
                          <a:latin typeface="+mj-lt"/>
                        </a:rPr>
                        <a:t>클래스의 메소드와 동일</a:t>
                      </a:r>
                    </a:p>
                  </a:txBody>
                  <a:tcPr marL="22860" marR="22860" marT="15240" marB="152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MypageDAOImpl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클래스의 메소드와 동일</a:t>
                      </a:r>
                    </a:p>
                  </a:txBody>
                  <a:tcPr marL="22860" marR="22860" marT="15240" marB="152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269258"/>
                  </a:ext>
                </a:extLst>
              </a:tr>
              <a:tr h="626382">
                <a:tc rowSpan="3"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 err="1">
                          <a:effectLst/>
                          <a:latin typeface="+mj-lt"/>
                        </a:rPr>
                        <a:t>MypageDAOImpl</a:t>
                      </a:r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2860" marR="22860" marT="15240" marB="152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dirty="0">
                          <a:effectLst/>
                          <a:latin typeface="+mj-lt"/>
                        </a:rPr>
                        <a:t>int </a:t>
                      </a:r>
                      <a:r>
                        <a:rPr lang="en-US" sz="1200" dirty="0" err="1">
                          <a:effectLst/>
                          <a:latin typeface="+mj-lt"/>
                        </a:rPr>
                        <a:t>updatePage</a:t>
                      </a:r>
                      <a:r>
                        <a:rPr lang="en-US" sz="1200" dirty="0">
                          <a:effectLst/>
                          <a:latin typeface="+mj-lt"/>
                        </a:rPr>
                        <a:t>(</a:t>
                      </a:r>
                      <a:r>
                        <a:rPr lang="en-US" sz="1200" dirty="0" err="1">
                          <a:effectLst/>
                          <a:latin typeface="+mj-lt"/>
                        </a:rPr>
                        <a:t>EmployeeDTO</a:t>
                      </a:r>
                      <a:r>
                        <a:rPr lang="en-US" sz="12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+mj-lt"/>
                        </a:rPr>
                        <a:t>employeeDTO</a:t>
                      </a:r>
                      <a:r>
                        <a:rPr lang="en-US" sz="1200" dirty="0"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22860" marR="22860" marT="15240" marB="152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2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200" dirty="0">
                          <a:effectLst/>
                          <a:latin typeface="+mj-lt"/>
                        </a:rPr>
                        <a:t>로그인한 직원 정보 수정 후 적용행의 개수</a:t>
                      </a:r>
                      <a:r>
                        <a:rPr lang="en-US" altLang="ko-KR" sz="12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2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2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2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22860" marR="22860" marT="15240" marB="152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915483"/>
                  </a:ext>
                </a:extLst>
              </a:tr>
              <a:tr h="626382">
                <a:tc vMerge="1">
                  <a:txBody>
                    <a:bodyPr/>
                    <a:lstStyle/>
                    <a:p>
                      <a:pPr algn="ctr" rtl="0" fontAlgn="b"/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2860" marR="22860" marT="15240" marB="1524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EmployeeDTO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getEmployeeDTO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(String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emp_no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22860" marR="22860" marT="15240" marB="152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2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200" dirty="0">
                          <a:effectLst/>
                          <a:latin typeface="+mj-lt"/>
                        </a:rPr>
                        <a:t>로그인한 직원의 정보</a:t>
                      </a:r>
                      <a:r>
                        <a:rPr lang="en-US" altLang="ko-KR" sz="12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2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2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2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22860" marR="22860" marT="15240" marB="152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053705"/>
                  </a:ext>
                </a:extLst>
              </a:tr>
              <a:tr h="626382">
                <a:tc vMerge="1">
                  <a:txBody>
                    <a:bodyPr/>
                    <a:lstStyle/>
                    <a:p>
                      <a:pPr algn="ctr" rtl="0" fontAlgn="b"/>
                      <a:endParaRPr lang="en-US" sz="1100" b="1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22860" marR="22860" marT="15240" marB="1524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int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checkpwd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(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EmployeeDTO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employeeDTO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</a:txBody>
                  <a:tcPr marL="22860" marR="22860" marT="15240" marB="152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200" dirty="0">
                          <a:effectLst/>
                          <a:latin typeface="+mj-lt"/>
                        </a:rPr>
                        <a:t>[</a:t>
                      </a:r>
                      <a:r>
                        <a:rPr lang="ko-KR" altLang="en-US" sz="1200" dirty="0">
                          <a:effectLst/>
                          <a:latin typeface="+mj-lt"/>
                        </a:rPr>
                        <a:t>비밀번호 </a:t>
                      </a:r>
                      <a:r>
                        <a:rPr lang="ko-KR" altLang="en-US" sz="1200" dirty="0" err="1">
                          <a:effectLst/>
                          <a:latin typeface="+mj-lt"/>
                        </a:rPr>
                        <a:t>존개개수</a:t>
                      </a:r>
                      <a:r>
                        <a:rPr lang="ko-KR" altLang="en-US" sz="1200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+mj-lt"/>
                        </a:rPr>
                        <a:t>]</a:t>
                      </a:r>
                      <a:r>
                        <a:rPr lang="ko-KR" altLang="en-US" sz="1200" dirty="0">
                          <a:effectLst/>
                          <a:latin typeface="+mj-lt"/>
                        </a:rPr>
                        <a:t>를 </a:t>
                      </a:r>
                      <a:r>
                        <a:rPr lang="ko-KR" altLang="en-US" sz="1200" dirty="0" err="1">
                          <a:effectLst/>
                          <a:latin typeface="+mj-lt"/>
                        </a:rPr>
                        <a:t>리턴하는</a:t>
                      </a:r>
                      <a:r>
                        <a:rPr lang="ko-KR" altLang="en-US" sz="1200" dirty="0">
                          <a:effectLst/>
                          <a:latin typeface="+mj-lt"/>
                        </a:rPr>
                        <a:t> 메소드 선언</a:t>
                      </a:r>
                    </a:p>
                  </a:txBody>
                  <a:tcPr marL="22860" marR="22860" marT="15240" marB="1524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727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73212"/>
      </p:ext>
    </p:extLst>
  </p:cSld>
  <p:clrMapOvr>
    <a:masterClrMapping/>
  </p:clrMapOvr>
  <p:transition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83B3F8-DBB9-4608-A9B6-2D9D364307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B3BCFB-B9C3-43D0-A99A-682488FBCCF1}"/>
              </a:ext>
            </a:extLst>
          </p:cNvPr>
          <p:cNvSpPr/>
          <p:nvPr/>
        </p:nvSpPr>
        <p:spPr>
          <a:xfrm>
            <a:off x="335360" y="188640"/>
            <a:ext cx="3240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메소드 설계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관리자페이지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36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D46B691-0102-4C29-9443-581E3D884017}"/>
              </a:ext>
            </a:extLst>
          </p:cNvPr>
          <p:cNvGraphicFramePr>
            <a:graphicFrameLocks noGrp="1"/>
          </p:cNvGraphicFramePr>
          <p:nvPr/>
        </p:nvGraphicFramePr>
        <p:xfrm>
          <a:off x="264734" y="609654"/>
          <a:ext cx="11663913" cy="6011829"/>
        </p:xfrm>
        <a:graphic>
          <a:graphicData uri="http://schemas.openxmlformats.org/drawingml/2006/table">
            <a:tbl>
              <a:tblPr/>
              <a:tblGrid>
                <a:gridCol w="1582794">
                  <a:extLst>
                    <a:ext uri="{9D8B030D-6E8A-4147-A177-3AD203B41FA5}">
                      <a16:colId xmlns:a16="http://schemas.microsoft.com/office/drawing/2014/main" val="1276022269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1585405443"/>
                    </a:ext>
                  </a:extLst>
                </a:gridCol>
                <a:gridCol w="4104455">
                  <a:extLst>
                    <a:ext uri="{9D8B030D-6E8A-4147-A177-3AD203B41FA5}">
                      <a16:colId xmlns:a16="http://schemas.microsoft.com/office/drawing/2014/main" val="2579075051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클래스명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메소드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기능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32198"/>
                  </a:ext>
                </a:extLst>
              </a:tr>
              <a:tr h="332037">
                <a:tc rowSpan="6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 err="1">
                          <a:effectLst/>
                          <a:latin typeface="+mj-lt"/>
                        </a:rPr>
                        <a:t>EmployeeControlloer</a:t>
                      </a:r>
                      <a:endParaRPr lang="en-US" sz="1100" b="1" dirty="0">
                        <a:effectLst/>
                        <a:latin typeface="+mj-lt"/>
                      </a:endParaRP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int </a:t>
                      </a:r>
                      <a:r>
                        <a:rPr lang="en-US" sz="1000" dirty="0" err="1">
                          <a:effectLst/>
                        </a:rPr>
                        <a:t>employeeUpDelProc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, @</a:t>
                      </a:r>
                      <a:r>
                        <a:rPr lang="en-US" sz="1000" dirty="0" err="1">
                          <a:effectLst/>
                        </a:rPr>
                        <a:t>RequestParam</a:t>
                      </a:r>
                      <a:r>
                        <a:rPr lang="en-US" sz="1000" dirty="0">
                          <a:effectLst/>
                        </a:rPr>
                        <a:t>(value = "</a:t>
                      </a:r>
                      <a:r>
                        <a:rPr lang="en-US" sz="1000" dirty="0" err="1">
                          <a:effectLst/>
                        </a:rPr>
                        <a:t>empCheck</a:t>
                      </a:r>
                      <a:r>
                        <a:rPr lang="en-US" sz="1000" dirty="0">
                          <a:effectLst/>
                        </a:rPr>
                        <a:t>") String </a:t>
                      </a:r>
                      <a:r>
                        <a:rPr lang="en-US" sz="1000" dirty="0" err="1">
                          <a:effectLst/>
                        </a:rPr>
                        <a:t>empCheck</a:t>
                      </a:r>
                      <a:r>
                        <a:rPr lang="en-US" sz="1000" dirty="0">
                          <a:effectLst/>
                        </a:rPr>
                        <a:t> , </a:t>
                      </a:r>
                      <a:r>
                        <a:rPr lang="en-US" sz="1000" dirty="0" err="1">
                          <a:effectLst/>
                        </a:rPr>
                        <a:t>HttpSession</a:t>
                      </a:r>
                      <a:r>
                        <a:rPr lang="en-US" sz="1000" dirty="0">
                          <a:effectLst/>
                        </a:rPr>
                        <a:t> session)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>
                          <a:effectLst/>
                        </a:rPr>
                        <a:t>가상주소 </a:t>
                      </a:r>
                      <a:r>
                        <a:rPr lang="en-US" altLang="ko-KR" sz="1000" dirty="0">
                          <a:effectLst/>
                        </a:rPr>
                        <a:t>/employeeUpDelProc.do </a:t>
                      </a:r>
                      <a:r>
                        <a:rPr lang="ko-KR" altLang="en-US" sz="1000" dirty="0">
                          <a:effectLst/>
                        </a:rPr>
                        <a:t>로 접근하면 호출되는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0613254"/>
                  </a:ext>
                </a:extLst>
              </a:tr>
              <a:tr h="332037">
                <a:tc vMerge="1">
                  <a:txBody>
                    <a:bodyPr/>
                    <a:lstStyle/>
                    <a:p>
                      <a:pPr rtl="0" fontAlgn="b"/>
                      <a:endParaRPr lang="en-US" sz="400" dirty="0">
                        <a:effectLst/>
                      </a:endParaRPr>
                    </a:p>
                  </a:txBody>
                  <a:tcPr marL="5678" marR="5678" marT="3786" marB="378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 err="1">
                          <a:effectLst/>
                        </a:rPr>
                        <a:t>ModelAndView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getEmployeeList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HttpSession</a:t>
                      </a:r>
                      <a:r>
                        <a:rPr lang="en-US" sz="1000" dirty="0">
                          <a:effectLst/>
                        </a:rPr>
                        <a:t> session, 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EmployeeSearchDTO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employeeSearchDTO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>
                          <a:effectLst/>
                        </a:rPr>
                        <a:t>가상주소 </a:t>
                      </a:r>
                      <a:r>
                        <a:rPr lang="en-US" altLang="ko-KR" sz="1000" dirty="0">
                          <a:effectLst/>
                        </a:rPr>
                        <a:t>/employeeListForm.do </a:t>
                      </a:r>
                      <a:r>
                        <a:rPr lang="ko-KR" altLang="en-US" sz="1000" dirty="0">
                          <a:effectLst/>
                        </a:rPr>
                        <a:t>로 접근하면 호출되는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896520"/>
                  </a:ext>
                </a:extLst>
              </a:tr>
              <a:tr h="332037">
                <a:tc vMerge="1">
                  <a:txBody>
                    <a:bodyPr/>
                    <a:lstStyle/>
                    <a:p>
                      <a:pPr rtl="0" fontAlgn="b"/>
                      <a:endParaRPr lang="en-US" sz="400" dirty="0">
                        <a:effectLst/>
                      </a:endParaRPr>
                    </a:p>
                  </a:txBody>
                  <a:tcPr marL="5678" marR="5678" marT="3786" marB="378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 err="1">
                          <a:effectLst/>
                        </a:rPr>
                        <a:t>ModelAndView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getEmployeeList_beforeAllow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HttpSession</a:t>
                      </a:r>
                      <a:r>
                        <a:rPr lang="en-US" sz="1000" dirty="0">
                          <a:effectLst/>
                        </a:rPr>
                        <a:t> session, 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, </a:t>
                      </a:r>
                      <a:r>
                        <a:rPr lang="en-US" sz="1000" dirty="0" err="1">
                          <a:effectLst/>
                        </a:rPr>
                        <a:t>EmployeeSearchDTO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employeeSearchDTO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>
                          <a:effectLst/>
                        </a:rPr>
                        <a:t>가상주소 </a:t>
                      </a:r>
                      <a:r>
                        <a:rPr lang="en-US" altLang="ko-KR" sz="1000" dirty="0">
                          <a:effectLst/>
                        </a:rPr>
                        <a:t>/employeeListForm_beforeAllow.do </a:t>
                      </a:r>
                      <a:r>
                        <a:rPr lang="ko-KR" altLang="en-US" sz="1000" dirty="0">
                          <a:effectLst/>
                        </a:rPr>
                        <a:t>로 접근하면 호출되는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993523"/>
                  </a:ext>
                </a:extLst>
              </a:tr>
              <a:tr h="332037">
                <a:tc vMerge="1">
                  <a:txBody>
                    <a:bodyPr/>
                    <a:lstStyle/>
                    <a:p>
                      <a:pPr rtl="0" fontAlgn="b"/>
                      <a:endParaRPr lang="en-US" sz="400" dirty="0">
                        <a:effectLst/>
                      </a:endParaRPr>
                    </a:p>
                  </a:txBody>
                  <a:tcPr marL="5678" marR="5678" marT="3786" marB="378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 err="1">
                          <a:effectLst/>
                        </a:rPr>
                        <a:t>ModelAndView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goEmployeeRegForm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HttpSession</a:t>
                      </a:r>
                      <a:r>
                        <a:rPr lang="en-US" sz="1000" dirty="0">
                          <a:effectLst/>
                        </a:rPr>
                        <a:t> session, 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,@</a:t>
                      </a:r>
                      <a:r>
                        <a:rPr lang="en-US" sz="1000" dirty="0" err="1">
                          <a:effectLst/>
                        </a:rPr>
                        <a:t>RequestParam</a:t>
                      </a:r>
                      <a:r>
                        <a:rPr lang="en-US" sz="1000" dirty="0">
                          <a:effectLst/>
                        </a:rPr>
                        <a:t> Map&lt;</a:t>
                      </a:r>
                      <a:r>
                        <a:rPr lang="en-US" sz="1000" dirty="0" err="1">
                          <a:effectLst/>
                        </a:rPr>
                        <a:t>String,String</a:t>
                      </a:r>
                      <a:r>
                        <a:rPr lang="en-US" sz="1000" dirty="0">
                          <a:effectLst/>
                        </a:rPr>
                        <a:t>&gt; </a:t>
                      </a:r>
                      <a:r>
                        <a:rPr lang="en-US" sz="1000" dirty="0" err="1">
                          <a:effectLst/>
                        </a:rPr>
                        <a:t>getParams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>
                          <a:effectLst/>
                        </a:rPr>
                        <a:t>가상주소 </a:t>
                      </a:r>
                      <a:r>
                        <a:rPr lang="en-US" altLang="ko-KR" sz="1000" dirty="0">
                          <a:effectLst/>
                        </a:rPr>
                        <a:t>/employeeRegForm.do </a:t>
                      </a:r>
                      <a:r>
                        <a:rPr lang="ko-KR" altLang="en-US" sz="1000" dirty="0">
                          <a:effectLst/>
                        </a:rPr>
                        <a:t>로 접근하면 호출되는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821835"/>
                  </a:ext>
                </a:extLst>
              </a:tr>
              <a:tr h="332037">
                <a:tc vMerge="1">
                  <a:txBody>
                    <a:bodyPr/>
                    <a:lstStyle/>
                    <a:p>
                      <a:pPr rtl="0" fontAlgn="b"/>
                      <a:endParaRPr lang="en-US" sz="400" dirty="0">
                        <a:effectLst/>
                      </a:endParaRPr>
                    </a:p>
                  </a:txBody>
                  <a:tcPr marL="5678" marR="5678" marT="3786" marB="378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 err="1">
                          <a:effectLst/>
                        </a:rPr>
                        <a:t>ModelAndView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goEmployeeUpDelForm</a:t>
                      </a:r>
                      <a:r>
                        <a:rPr lang="en-US" sz="1000" dirty="0">
                          <a:effectLst/>
                        </a:rPr>
                        <a:t>( </a:t>
                      </a:r>
                      <a:r>
                        <a:rPr lang="en-US" sz="1000" dirty="0" err="1">
                          <a:effectLst/>
                        </a:rPr>
                        <a:t>HttpSession</a:t>
                      </a:r>
                      <a:r>
                        <a:rPr lang="en-US" sz="1000" dirty="0">
                          <a:effectLst/>
                        </a:rPr>
                        <a:t> session , 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 , @</a:t>
                      </a:r>
                      <a:r>
                        <a:rPr lang="en-US" sz="1000" dirty="0" err="1">
                          <a:effectLst/>
                        </a:rPr>
                        <a:t>RequestParam</a:t>
                      </a:r>
                      <a:r>
                        <a:rPr lang="en-US" sz="1000" dirty="0">
                          <a:effectLst/>
                        </a:rPr>
                        <a:t> Map&lt;</a:t>
                      </a:r>
                      <a:r>
                        <a:rPr lang="en-US" sz="1000" dirty="0" err="1">
                          <a:effectLst/>
                        </a:rPr>
                        <a:t>String,String</a:t>
                      </a:r>
                      <a:r>
                        <a:rPr lang="en-US" sz="1000" dirty="0">
                          <a:effectLst/>
                        </a:rPr>
                        <a:t>&gt; </a:t>
                      </a:r>
                      <a:r>
                        <a:rPr lang="en-US" sz="1000" dirty="0" err="1">
                          <a:effectLst/>
                        </a:rPr>
                        <a:t>getParams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>
                          <a:effectLst/>
                        </a:rPr>
                        <a:t>가상주소 </a:t>
                      </a:r>
                      <a:r>
                        <a:rPr lang="en-US" altLang="ko-KR" sz="1000" dirty="0">
                          <a:effectLst/>
                        </a:rPr>
                        <a:t>/employeeUpDelForm.do </a:t>
                      </a:r>
                      <a:r>
                        <a:rPr lang="ko-KR" altLang="en-US" sz="1000" dirty="0">
                          <a:effectLst/>
                        </a:rPr>
                        <a:t>로 접근하면 호출되는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952825"/>
                  </a:ext>
                </a:extLst>
              </a:tr>
              <a:tr h="332037">
                <a:tc vMerge="1">
                  <a:txBody>
                    <a:bodyPr/>
                    <a:lstStyle/>
                    <a:p>
                      <a:pPr rtl="0" fontAlgn="b"/>
                      <a:endParaRPr lang="en-US" sz="400" dirty="0">
                        <a:effectLst/>
                      </a:endParaRPr>
                    </a:p>
                  </a:txBody>
                  <a:tcPr marL="5678" marR="5678" marT="3786" marB="378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int </a:t>
                      </a:r>
                      <a:r>
                        <a:rPr lang="en-US" sz="1000" dirty="0" err="1">
                          <a:effectLst/>
                        </a:rPr>
                        <a:t>insertEmployee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HttpSession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session,EmployeeDTO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,@</a:t>
                      </a:r>
                      <a:r>
                        <a:rPr lang="en-US" sz="1000" dirty="0" err="1">
                          <a:effectLst/>
                        </a:rPr>
                        <a:t>RequestParam</a:t>
                      </a:r>
                      <a:r>
                        <a:rPr lang="en-US" sz="1000" dirty="0">
                          <a:effectLst/>
                        </a:rPr>
                        <a:t>(value = "</a:t>
                      </a:r>
                      <a:r>
                        <a:rPr lang="en-US" sz="1000" dirty="0" err="1">
                          <a:effectLst/>
                        </a:rPr>
                        <a:t>empRegCheck</a:t>
                      </a:r>
                      <a:r>
                        <a:rPr lang="en-US" sz="1000" dirty="0">
                          <a:effectLst/>
                        </a:rPr>
                        <a:t>") String </a:t>
                      </a:r>
                      <a:r>
                        <a:rPr lang="en-US" sz="1000" dirty="0" err="1">
                          <a:effectLst/>
                        </a:rPr>
                        <a:t>empRegCheck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 dirty="0">
                          <a:effectLst/>
                        </a:rPr>
                        <a:t>가상주소 </a:t>
                      </a:r>
                      <a:r>
                        <a:rPr lang="en-US" altLang="ko-KR" sz="1000" dirty="0">
                          <a:effectLst/>
                        </a:rPr>
                        <a:t>/employeeRegProc.do </a:t>
                      </a:r>
                      <a:r>
                        <a:rPr lang="ko-KR" altLang="en-US" sz="1000" dirty="0">
                          <a:effectLst/>
                        </a:rPr>
                        <a:t>로 접근하면 호출되는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534976"/>
                  </a:ext>
                </a:extLst>
              </a:tr>
              <a:tr h="3320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EmployeeService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 err="1">
                          <a:effectLst/>
                        </a:rPr>
                        <a:t>EmployeeServiceImpl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ko-KR" altLang="en-US" sz="1000" dirty="0">
                          <a:effectLst/>
                        </a:rPr>
                        <a:t>클래스에서 자세히 설명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인터페이스로 </a:t>
                      </a:r>
                      <a:r>
                        <a:rPr lang="en-US" altLang="ko-KR" sz="1000">
                          <a:effectLst/>
                        </a:rPr>
                        <a:t>EmployeeServiceImpl </a:t>
                      </a:r>
                      <a:r>
                        <a:rPr lang="ko-KR" altLang="en-US" sz="1000">
                          <a:effectLst/>
                        </a:rPr>
                        <a:t>의 메소드 목록을 규정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011975"/>
                  </a:ext>
                </a:extLst>
              </a:tr>
              <a:tr h="332037">
                <a:tc rowSpan="10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 err="1">
                          <a:effectLst/>
                          <a:latin typeface="+mj-lt"/>
                        </a:rPr>
                        <a:t>EmployeeServiceImpl</a:t>
                      </a:r>
                      <a:endParaRPr lang="en-US" sz="1100" b="1" dirty="0">
                        <a:effectLst/>
                        <a:latin typeface="+mj-lt"/>
                      </a:endParaRP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int </a:t>
                      </a:r>
                      <a:r>
                        <a:rPr lang="en-US" sz="1000" dirty="0" err="1">
                          <a:effectLst/>
                        </a:rPr>
                        <a:t>deleteEmployee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</a:rPr>
                        <a:t>[</a:t>
                      </a:r>
                      <a:r>
                        <a:rPr lang="ko-KR" altLang="en-US" sz="1000" dirty="0">
                          <a:effectLst/>
                        </a:rPr>
                        <a:t>직원 삭제 후 삭제 적용행의 개수</a:t>
                      </a:r>
                      <a:r>
                        <a:rPr lang="en-US" altLang="ko-KR" sz="1000" dirty="0">
                          <a:effectLst/>
                        </a:rPr>
                        <a:t>]</a:t>
                      </a:r>
                      <a:r>
                        <a:rPr lang="ko-KR" altLang="en-US" sz="1000" dirty="0">
                          <a:effectLst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</a:rPr>
                        <a:t>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670495"/>
                  </a:ext>
                </a:extLst>
              </a:tr>
              <a:tr h="332037">
                <a:tc vMerge="1">
                  <a:txBody>
                    <a:bodyPr/>
                    <a:lstStyle/>
                    <a:p>
                      <a:pPr rtl="0" fontAlgn="b"/>
                      <a:endParaRPr lang="en-US" sz="400" dirty="0">
                        <a:effectLst/>
                      </a:endParaRPr>
                    </a:p>
                  </a:txBody>
                  <a:tcPr marL="5678" marR="5678" marT="3786" marB="378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int </a:t>
                      </a:r>
                      <a:r>
                        <a:rPr lang="en-US" sz="1000" dirty="0" err="1">
                          <a:effectLst/>
                        </a:rPr>
                        <a:t>getAlreadyCnt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</a:rPr>
                        <a:t>[</a:t>
                      </a:r>
                      <a:r>
                        <a:rPr lang="ko-KR" altLang="en-US" sz="1000" dirty="0">
                          <a:effectLst/>
                        </a:rPr>
                        <a:t>직원번호에 해당하는 직원이 있는지 확인</a:t>
                      </a:r>
                      <a:r>
                        <a:rPr lang="en-US" altLang="ko-KR" sz="1000" dirty="0">
                          <a:effectLst/>
                        </a:rPr>
                        <a:t>]</a:t>
                      </a:r>
                      <a:r>
                        <a:rPr lang="ko-KR" altLang="en-US" sz="1000" dirty="0">
                          <a:effectLst/>
                        </a:rPr>
                        <a:t>하는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985983"/>
                  </a:ext>
                </a:extLst>
              </a:tr>
              <a:tr h="332037">
                <a:tc vMerge="1">
                  <a:txBody>
                    <a:bodyPr/>
                    <a:lstStyle/>
                    <a:p>
                      <a:pPr rtl="0" fontAlgn="b"/>
                      <a:endParaRPr lang="en-US" sz="400" dirty="0">
                        <a:effectLst/>
                      </a:endParaRPr>
                    </a:p>
                  </a:txBody>
                  <a:tcPr marL="5678" marR="5678" marT="3786" marB="378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List&lt;Map&lt;String, String&gt;&gt; </a:t>
                      </a:r>
                      <a:r>
                        <a:rPr lang="en-US" sz="1000" dirty="0" err="1">
                          <a:effectLst/>
                        </a:rPr>
                        <a:t>getDepList</a:t>
                      </a:r>
                      <a:r>
                        <a:rPr lang="en-US" sz="1000" dirty="0">
                          <a:effectLst/>
                        </a:rPr>
                        <a:t>()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</a:rPr>
                        <a:t>[</a:t>
                      </a:r>
                      <a:r>
                        <a:rPr lang="ko-KR" altLang="en-US" sz="1000" dirty="0">
                          <a:effectLst/>
                        </a:rPr>
                        <a:t>테이블에 존재하는 부서 리스트</a:t>
                      </a:r>
                      <a:r>
                        <a:rPr lang="en-US" altLang="ko-KR" sz="1000" dirty="0">
                          <a:effectLst/>
                        </a:rPr>
                        <a:t>]</a:t>
                      </a:r>
                      <a:r>
                        <a:rPr lang="ko-KR" altLang="en-US" sz="1000" dirty="0">
                          <a:effectLst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</a:rPr>
                        <a:t>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747342"/>
                  </a:ext>
                </a:extLst>
              </a:tr>
              <a:tr h="332037">
                <a:tc vMerge="1">
                  <a:txBody>
                    <a:bodyPr/>
                    <a:lstStyle/>
                    <a:p>
                      <a:pPr rtl="0" fontAlgn="b"/>
                      <a:endParaRPr lang="en-US" sz="400" dirty="0">
                        <a:effectLst/>
                      </a:endParaRPr>
                    </a:p>
                  </a:txBody>
                  <a:tcPr marL="5678" marR="5678" marT="3786" marB="378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Map&lt;</a:t>
                      </a:r>
                      <a:r>
                        <a:rPr lang="en-US" sz="1000" dirty="0" err="1">
                          <a:effectLst/>
                        </a:rPr>
                        <a:t>String,String</a:t>
                      </a:r>
                      <a:r>
                        <a:rPr lang="en-US" sz="1000" dirty="0">
                          <a:effectLst/>
                        </a:rPr>
                        <a:t>&gt; </a:t>
                      </a:r>
                      <a:r>
                        <a:rPr lang="en-US" sz="1000" dirty="0" err="1">
                          <a:effectLst/>
                        </a:rPr>
                        <a:t>getEmployee</a:t>
                      </a:r>
                      <a:r>
                        <a:rPr lang="en-US" sz="1000" dirty="0">
                          <a:effectLst/>
                        </a:rPr>
                        <a:t>(int </a:t>
                      </a:r>
                      <a:r>
                        <a:rPr lang="en-US" sz="1000" dirty="0" err="1">
                          <a:effectLst/>
                        </a:rPr>
                        <a:t>emp_no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</a:rPr>
                        <a:t>[</a:t>
                      </a:r>
                      <a:r>
                        <a:rPr lang="ko-KR" altLang="en-US" sz="1000" dirty="0">
                          <a:effectLst/>
                        </a:rPr>
                        <a:t>수정할 직원의 상세정보</a:t>
                      </a:r>
                      <a:r>
                        <a:rPr lang="en-US" altLang="ko-KR" sz="1000" dirty="0">
                          <a:effectLst/>
                        </a:rPr>
                        <a:t>]</a:t>
                      </a:r>
                      <a:r>
                        <a:rPr lang="ko-KR" altLang="en-US" sz="1000" dirty="0">
                          <a:effectLst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</a:rPr>
                        <a:t>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092658"/>
                  </a:ext>
                </a:extLst>
              </a:tr>
              <a:tr h="332037">
                <a:tc vMerge="1">
                  <a:txBody>
                    <a:bodyPr/>
                    <a:lstStyle/>
                    <a:p>
                      <a:pPr rtl="0" fontAlgn="b"/>
                      <a:endParaRPr lang="en-US" sz="400" dirty="0">
                        <a:effectLst/>
                      </a:endParaRPr>
                    </a:p>
                  </a:txBody>
                  <a:tcPr marL="5678" marR="5678" marT="3786" marB="378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List&lt;Map&lt;String, String&gt;&gt; </a:t>
                      </a:r>
                      <a:r>
                        <a:rPr lang="en-US" sz="1000" dirty="0" err="1">
                          <a:effectLst/>
                        </a:rPr>
                        <a:t>getEmployeeAllList</a:t>
                      </a:r>
                      <a:r>
                        <a:rPr lang="en-US" sz="1000" dirty="0">
                          <a:effectLst/>
                        </a:rPr>
                        <a:t>()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>
                          <a:effectLst/>
                        </a:rPr>
                        <a:t>[</a:t>
                      </a:r>
                      <a:r>
                        <a:rPr lang="ko-KR" altLang="en-US" sz="1000">
                          <a:effectLst/>
                        </a:rPr>
                        <a:t>전체 직원 목록 리스트</a:t>
                      </a:r>
                      <a:r>
                        <a:rPr lang="en-US" altLang="ko-KR" sz="1000">
                          <a:effectLst/>
                        </a:rPr>
                        <a:t>[</a:t>
                      </a:r>
                      <a:r>
                        <a:rPr lang="ko-KR" altLang="en-US" sz="1000">
                          <a:effectLst/>
                        </a:rPr>
                        <a:t>를 리턴하는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482707"/>
                  </a:ext>
                </a:extLst>
              </a:tr>
              <a:tr h="332037">
                <a:tc vMerge="1">
                  <a:txBody>
                    <a:bodyPr/>
                    <a:lstStyle/>
                    <a:p>
                      <a:pPr rtl="0" fontAlgn="b"/>
                      <a:endParaRPr lang="en-US" sz="400" dirty="0">
                        <a:effectLst/>
                      </a:endParaRPr>
                    </a:p>
                  </a:txBody>
                  <a:tcPr marL="5678" marR="5678" marT="3786" marB="378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List&lt;Map&lt;String, String&gt;&gt; </a:t>
                      </a:r>
                      <a:r>
                        <a:rPr lang="en-US" sz="1000" dirty="0" err="1">
                          <a:effectLst/>
                        </a:rPr>
                        <a:t>getEmployeeList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EmployeeSearchDTO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employeeSearchDTO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</a:rPr>
                        <a:t>[</a:t>
                      </a:r>
                      <a:r>
                        <a:rPr lang="ko-KR" altLang="en-US" sz="1000" dirty="0">
                          <a:effectLst/>
                        </a:rPr>
                        <a:t>직원 관리 페이지 검색 리스트</a:t>
                      </a:r>
                      <a:r>
                        <a:rPr lang="en-US" altLang="ko-KR" sz="1000" dirty="0">
                          <a:effectLst/>
                        </a:rPr>
                        <a:t>]</a:t>
                      </a:r>
                      <a:r>
                        <a:rPr lang="ko-KR" altLang="en-US" sz="1000" dirty="0">
                          <a:effectLst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</a:rPr>
                        <a:t>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534104"/>
                  </a:ext>
                </a:extLst>
              </a:tr>
              <a:tr h="332037">
                <a:tc vMerge="1">
                  <a:txBody>
                    <a:bodyPr/>
                    <a:lstStyle/>
                    <a:p>
                      <a:pPr rtl="0" fontAlgn="b"/>
                      <a:endParaRPr lang="en-US" sz="400" dirty="0">
                        <a:effectLst/>
                      </a:endParaRPr>
                    </a:p>
                  </a:txBody>
                  <a:tcPr marL="5678" marR="5678" marT="3786" marB="378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List&lt;Map&lt;String, String&gt;&gt; </a:t>
                      </a:r>
                      <a:r>
                        <a:rPr lang="en-US" sz="1000" dirty="0" err="1">
                          <a:effectLst/>
                        </a:rPr>
                        <a:t>getEmployeeList_beforeAllow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EmployeeSearchDTO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employeeSearchDTO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</a:rPr>
                        <a:t>[</a:t>
                      </a:r>
                      <a:r>
                        <a:rPr lang="ko-KR" altLang="en-US" sz="1000" dirty="0">
                          <a:effectLst/>
                        </a:rPr>
                        <a:t>가입 관리 페이지 검색 리스트</a:t>
                      </a:r>
                      <a:r>
                        <a:rPr lang="en-US" altLang="ko-KR" sz="1000" dirty="0">
                          <a:effectLst/>
                        </a:rPr>
                        <a:t>]</a:t>
                      </a:r>
                      <a:r>
                        <a:rPr lang="ko-KR" altLang="en-US" sz="1000" dirty="0">
                          <a:effectLst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</a:rPr>
                        <a:t>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830013"/>
                  </a:ext>
                </a:extLst>
              </a:tr>
              <a:tr h="332037">
                <a:tc vMerge="1">
                  <a:txBody>
                    <a:bodyPr/>
                    <a:lstStyle/>
                    <a:p>
                      <a:pPr rtl="0" fontAlgn="b"/>
                      <a:endParaRPr lang="en-US" sz="400">
                        <a:effectLst/>
                      </a:endParaRPr>
                    </a:p>
                  </a:txBody>
                  <a:tcPr marL="5678" marR="5678" marT="3786" marB="378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int </a:t>
                      </a:r>
                      <a:r>
                        <a:rPr lang="en-US" sz="1000" dirty="0" err="1">
                          <a:effectLst/>
                        </a:rPr>
                        <a:t>getEmployeeListAllCnt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EmployeeSearchDTO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employeeSearchDTO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</a:rPr>
                        <a:t>[</a:t>
                      </a:r>
                      <a:r>
                        <a:rPr lang="ko-KR" altLang="en-US" sz="1000" dirty="0">
                          <a:effectLst/>
                        </a:rPr>
                        <a:t>직원 관리 페이지 검색 총 개수</a:t>
                      </a:r>
                      <a:r>
                        <a:rPr lang="en-US" altLang="ko-KR" sz="1000" dirty="0">
                          <a:effectLst/>
                        </a:rPr>
                        <a:t>]</a:t>
                      </a:r>
                      <a:r>
                        <a:rPr lang="ko-KR" altLang="en-US" sz="1000" dirty="0">
                          <a:effectLst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</a:rPr>
                        <a:t>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164164"/>
                  </a:ext>
                </a:extLst>
              </a:tr>
              <a:tr h="332037">
                <a:tc vMerge="1">
                  <a:txBody>
                    <a:bodyPr/>
                    <a:lstStyle/>
                    <a:p>
                      <a:pPr rtl="0" fontAlgn="b"/>
                      <a:endParaRPr lang="en-US" sz="400" dirty="0">
                        <a:effectLst/>
                      </a:endParaRPr>
                    </a:p>
                  </a:txBody>
                  <a:tcPr marL="5678" marR="5678" marT="3786" marB="378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int </a:t>
                      </a:r>
                      <a:r>
                        <a:rPr lang="en-US" sz="1000" dirty="0" err="1">
                          <a:effectLst/>
                        </a:rPr>
                        <a:t>getEmployeeListAllCnt_beforeAllow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EmployeeSearchDTO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employeeSearchDTO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>
                          <a:effectLst/>
                        </a:rPr>
                        <a:t>[</a:t>
                      </a:r>
                      <a:r>
                        <a:rPr lang="ko-KR" altLang="en-US" sz="1000">
                          <a:effectLst/>
                        </a:rPr>
                        <a:t>가입 관리 페이지 검색 총 개수</a:t>
                      </a:r>
                      <a:r>
                        <a:rPr lang="en-US" altLang="ko-KR" sz="1000">
                          <a:effectLst/>
                        </a:rPr>
                        <a:t>]</a:t>
                      </a:r>
                      <a:r>
                        <a:rPr lang="ko-KR" altLang="en-US" sz="1000">
                          <a:effectLst/>
                        </a:rPr>
                        <a:t>를 리턴하는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911827"/>
                  </a:ext>
                </a:extLst>
              </a:tr>
              <a:tr h="332037">
                <a:tc vMerge="1">
                  <a:txBody>
                    <a:bodyPr/>
                    <a:lstStyle/>
                    <a:p>
                      <a:pPr rtl="0" fontAlgn="b"/>
                      <a:endParaRPr lang="en-US" sz="400" dirty="0">
                        <a:effectLst/>
                      </a:endParaRPr>
                    </a:p>
                  </a:txBody>
                  <a:tcPr marL="5678" marR="5678" marT="3786" marB="378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List&lt;Map&lt;String, String&gt;&gt; </a:t>
                      </a:r>
                      <a:r>
                        <a:rPr lang="en-US" sz="1000" dirty="0" err="1">
                          <a:effectLst/>
                        </a:rPr>
                        <a:t>getJikupList</a:t>
                      </a:r>
                      <a:r>
                        <a:rPr lang="en-US" sz="1000" dirty="0">
                          <a:effectLst/>
                        </a:rPr>
                        <a:t>()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</a:rPr>
                        <a:t>[</a:t>
                      </a:r>
                      <a:r>
                        <a:rPr lang="ko-KR" altLang="en-US" sz="1000" dirty="0">
                          <a:effectLst/>
                        </a:rPr>
                        <a:t>테이블에 존재하는 직급 리스트</a:t>
                      </a:r>
                      <a:r>
                        <a:rPr lang="en-US" altLang="ko-KR" sz="1000" dirty="0">
                          <a:effectLst/>
                        </a:rPr>
                        <a:t>]</a:t>
                      </a:r>
                      <a:r>
                        <a:rPr lang="ko-KR" altLang="en-US" sz="1000" dirty="0">
                          <a:effectLst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</a:rPr>
                        <a:t>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809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810482"/>
      </p:ext>
    </p:extLst>
  </p:cSld>
  <p:clrMapOvr>
    <a:masterClrMapping/>
  </p:clrMapOvr>
  <p:transition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B17BE1-928D-4AD6-B2DB-F7853253B0E7}"/>
              </a:ext>
            </a:extLst>
          </p:cNvPr>
          <p:cNvSpPr/>
          <p:nvPr/>
        </p:nvSpPr>
        <p:spPr>
          <a:xfrm>
            <a:off x="418790" y="219998"/>
            <a:ext cx="1516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프로젝트 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E062CC-4425-41D7-91F0-3102019D09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C55C3DA-A70D-4820-8E10-D388668F5560}"/>
              </a:ext>
            </a:extLst>
          </p:cNvPr>
          <p:cNvCxnSpPr/>
          <p:nvPr/>
        </p:nvCxnSpPr>
        <p:spPr>
          <a:xfrm>
            <a:off x="2063552" y="404664"/>
            <a:ext cx="871296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302EC52-3948-436A-A6BC-4E32C188F15E}"/>
              </a:ext>
            </a:extLst>
          </p:cNvPr>
          <p:cNvCxnSpPr>
            <a:cxnSpLocks/>
          </p:cNvCxnSpPr>
          <p:nvPr/>
        </p:nvCxnSpPr>
        <p:spPr>
          <a:xfrm>
            <a:off x="-24680" y="6381328"/>
            <a:ext cx="122166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8192566-62F8-437B-A347-0E7BC2CCB825}"/>
              </a:ext>
            </a:extLst>
          </p:cNvPr>
          <p:cNvSpPr txBox="1"/>
          <p:nvPr/>
        </p:nvSpPr>
        <p:spPr>
          <a:xfrm>
            <a:off x="486926" y="1404065"/>
            <a:ext cx="7409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+mj-lt"/>
                <a:ea typeface="Sandoll 격동고딕" pitchFamily="34" charset="-127"/>
                <a:cs typeface="Arial" panose="020B0604020202020204" pitchFamily="34" charset="0"/>
              </a:rPr>
              <a:t>WEB </a:t>
            </a:r>
            <a:r>
              <a:rPr lang="ko-KR" altLang="en-US" sz="3200" dirty="0">
                <a:solidFill>
                  <a:prstClr val="white"/>
                </a:solidFill>
                <a:latin typeface="+mj-lt"/>
                <a:ea typeface="Sandoll 격동고딕" pitchFamily="34" charset="-127"/>
                <a:cs typeface="Arial" panose="020B0604020202020204" pitchFamily="34" charset="0"/>
              </a:rPr>
              <a:t>기반 사내 보고서 결재 </a:t>
            </a:r>
            <a:r>
              <a:rPr lang="en-US" altLang="ko-KR" sz="3200" dirty="0">
                <a:solidFill>
                  <a:prstClr val="white"/>
                </a:solidFill>
                <a:latin typeface="+mj-lt"/>
                <a:ea typeface="Sandoll 격동고딕" pitchFamily="34" charset="-127"/>
                <a:cs typeface="Arial" panose="020B0604020202020204" pitchFamily="34" charset="0"/>
              </a:rPr>
              <a:t>ERP</a:t>
            </a:r>
            <a:r>
              <a:rPr lang="ko-KR" altLang="en-US" sz="3200" dirty="0">
                <a:solidFill>
                  <a:prstClr val="white"/>
                </a:solidFill>
                <a:latin typeface="+mj-lt"/>
                <a:ea typeface="Sandoll 격동고딕" pitchFamily="34" charset="-127"/>
                <a:cs typeface="Arial" panose="020B0604020202020204" pitchFamily="34" charset="0"/>
              </a:rPr>
              <a:t>시스템</a:t>
            </a:r>
            <a:endParaRPr kumimoji="0" lang="ko-KR" altLang="en-US" sz="32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Sandoll 격동고딕" pitchFamily="34" charset="-127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67331C-DE9B-481D-8D35-9A699FEB264A}"/>
              </a:ext>
            </a:extLst>
          </p:cNvPr>
          <p:cNvSpPr txBox="1"/>
          <p:nvPr/>
        </p:nvSpPr>
        <p:spPr>
          <a:xfrm>
            <a:off x="479376" y="2664202"/>
            <a:ext cx="1137726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</a:rPr>
              <a:t>프로젝트 목표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lvl="1"/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기존 서류 결재를 온라인화 함으로써 업무 진행의 검토와 승인 절차의 효율성을 극대화</a:t>
            </a:r>
          </a:p>
          <a:p>
            <a:pPr lvl="1"/>
            <a:endParaRPr lang="en-US" altLang="ko-KR" sz="2000" dirty="0">
              <a:solidFill>
                <a:schemeClr val="bg1"/>
              </a:solidFill>
            </a:endParaRPr>
          </a:p>
          <a:p>
            <a:pPr lvl="1"/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개인 일정관리를 통한 업무생산성 향상과 문서 관리의 편리함 제공</a:t>
            </a:r>
          </a:p>
          <a:p>
            <a:pPr lvl="1"/>
            <a:endParaRPr lang="en-US" altLang="ko-KR" sz="2000" dirty="0">
              <a:solidFill>
                <a:schemeClr val="bg1"/>
              </a:solidFill>
            </a:endParaRPr>
          </a:p>
          <a:p>
            <a:pPr lvl="1"/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직원의 업무량 현황을 파악하여</a:t>
            </a:r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균등하게 업무량을 분배할 수 있도록 직원의 결재 현황 제공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742950" lvl="1" indent="-285750">
              <a:buFontTx/>
              <a:buChar char="-"/>
            </a:pP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996380"/>
      </p:ext>
    </p:extLst>
  </p:cSld>
  <p:clrMapOvr>
    <a:masterClrMapping/>
  </p:clrMapOvr>
  <p:transition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83B3F8-DBB9-4608-A9B6-2D9D364307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D46B691-0102-4C29-9443-581E3D884017}"/>
              </a:ext>
            </a:extLst>
          </p:cNvPr>
          <p:cNvGraphicFramePr>
            <a:graphicFrameLocks noGrp="1"/>
          </p:cNvGraphicFramePr>
          <p:nvPr/>
        </p:nvGraphicFramePr>
        <p:xfrm>
          <a:off x="264734" y="609654"/>
          <a:ext cx="11663913" cy="6072186"/>
        </p:xfrm>
        <a:graphic>
          <a:graphicData uri="http://schemas.openxmlformats.org/drawingml/2006/table">
            <a:tbl>
              <a:tblPr/>
              <a:tblGrid>
                <a:gridCol w="1582794">
                  <a:extLst>
                    <a:ext uri="{9D8B030D-6E8A-4147-A177-3AD203B41FA5}">
                      <a16:colId xmlns:a16="http://schemas.microsoft.com/office/drawing/2014/main" val="1276022269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1585405443"/>
                    </a:ext>
                  </a:extLst>
                </a:gridCol>
                <a:gridCol w="4104455">
                  <a:extLst>
                    <a:ext uri="{9D8B030D-6E8A-4147-A177-3AD203B41FA5}">
                      <a16:colId xmlns:a16="http://schemas.microsoft.com/office/drawing/2014/main" val="2579075051"/>
                    </a:ext>
                  </a:extLst>
                </a:gridCol>
              </a:tblGrid>
              <a:tr h="36720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클래스명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메소드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기능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32198"/>
                  </a:ext>
                </a:extLst>
              </a:tr>
              <a:tr h="271666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EmployeeServiceImpl</a:t>
                      </a:r>
                      <a:endParaRPr lang="en-US" altLang="ko-KR" sz="11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int </a:t>
                      </a:r>
                      <a:r>
                        <a:rPr lang="en-US" sz="1000" dirty="0" err="1">
                          <a:effectLst/>
                        </a:rPr>
                        <a:t>getMgrEmployeeCnt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>
                          <a:effectLst/>
                        </a:rPr>
                        <a:t>[</a:t>
                      </a:r>
                      <a:r>
                        <a:rPr lang="ko-KR" altLang="en-US" sz="1000">
                          <a:effectLst/>
                        </a:rPr>
                        <a:t>직속 상관 후보 개수</a:t>
                      </a:r>
                      <a:r>
                        <a:rPr lang="en-US" altLang="ko-KR" sz="1000">
                          <a:effectLst/>
                        </a:rPr>
                        <a:t>]</a:t>
                      </a:r>
                      <a:r>
                        <a:rPr lang="ko-KR" altLang="en-US" sz="1000">
                          <a:effectLst/>
                        </a:rPr>
                        <a:t>를 리턴하는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731312"/>
                  </a:ext>
                </a:extLst>
              </a:tr>
              <a:tr h="271666">
                <a:tc vMerge="1">
                  <a:txBody>
                    <a:bodyPr/>
                    <a:lstStyle/>
                    <a:p>
                      <a:pPr algn="ctr" rtl="0" fontAlgn="b"/>
                      <a:endParaRPr lang="en-US" sz="1100" b="1" dirty="0">
                        <a:effectLst/>
                        <a:latin typeface="+mj-lt"/>
                      </a:endParaRP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List&lt;Map&lt;</a:t>
                      </a:r>
                      <a:r>
                        <a:rPr lang="en-US" sz="1000" dirty="0" err="1">
                          <a:effectLst/>
                        </a:rPr>
                        <a:t>String,String</a:t>
                      </a:r>
                      <a:r>
                        <a:rPr lang="en-US" sz="1000" dirty="0">
                          <a:effectLst/>
                        </a:rPr>
                        <a:t>&gt;&gt; </a:t>
                      </a:r>
                      <a:r>
                        <a:rPr lang="en-US" sz="1000" dirty="0" err="1">
                          <a:effectLst/>
                        </a:rPr>
                        <a:t>getMgrEmployeeList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>
                          <a:effectLst/>
                        </a:rPr>
                        <a:t>[</a:t>
                      </a:r>
                      <a:r>
                        <a:rPr lang="ko-KR" altLang="en-US" sz="1000">
                          <a:effectLst/>
                        </a:rPr>
                        <a:t>직속 상관 후보 리스트</a:t>
                      </a:r>
                      <a:r>
                        <a:rPr lang="en-US" altLang="ko-KR" sz="1000">
                          <a:effectLst/>
                        </a:rPr>
                        <a:t>]</a:t>
                      </a:r>
                      <a:r>
                        <a:rPr lang="ko-KR" altLang="en-US" sz="1000">
                          <a:effectLst/>
                        </a:rPr>
                        <a:t>를 리턴하는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050978"/>
                  </a:ext>
                </a:extLst>
              </a:tr>
              <a:tr h="271666">
                <a:tc vMerge="1">
                  <a:txBody>
                    <a:bodyPr/>
                    <a:lstStyle/>
                    <a:p>
                      <a:pPr algn="ctr" rtl="0" fontAlgn="b"/>
                      <a:endParaRPr lang="en-US" sz="1100" b="1" dirty="0">
                        <a:effectLst/>
                        <a:latin typeface="+mj-lt"/>
                      </a:endParaRP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int </a:t>
                      </a:r>
                      <a:r>
                        <a:rPr lang="en-US" sz="1000" dirty="0" err="1">
                          <a:effectLst/>
                        </a:rPr>
                        <a:t>insertemp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</a:rPr>
                        <a:t>[</a:t>
                      </a:r>
                      <a:r>
                        <a:rPr lang="ko-KR" altLang="en-US" sz="1000" dirty="0">
                          <a:effectLst/>
                        </a:rPr>
                        <a:t>직원 등록 후 등록 적용행의 개수</a:t>
                      </a:r>
                      <a:r>
                        <a:rPr lang="en-US" altLang="ko-KR" sz="1000" dirty="0">
                          <a:effectLst/>
                        </a:rPr>
                        <a:t>]</a:t>
                      </a:r>
                      <a:r>
                        <a:rPr lang="ko-KR" altLang="en-US" sz="1000" dirty="0">
                          <a:effectLst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</a:rPr>
                        <a:t>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860936"/>
                  </a:ext>
                </a:extLst>
              </a:tr>
              <a:tr h="271666">
                <a:tc vMerge="1">
                  <a:txBody>
                    <a:bodyPr/>
                    <a:lstStyle/>
                    <a:p>
                      <a:pPr algn="ctr" rtl="0" fontAlgn="b"/>
                      <a:endParaRPr lang="en-US" sz="1100" b="1" dirty="0">
                        <a:effectLst/>
                        <a:latin typeface="+mj-lt"/>
                      </a:endParaRP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int </a:t>
                      </a:r>
                      <a:r>
                        <a:rPr lang="en-US" sz="1000" dirty="0" err="1">
                          <a:effectLst/>
                        </a:rPr>
                        <a:t>updateEmployee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</a:rPr>
                        <a:t>[</a:t>
                      </a:r>
                      <a:r>
                        <a:rPr lang="ko-KR" altLang="en-US" sz="1000" dirty="0">
                          <a:effectLst/>
                        </a:rPr>
                        <a:t>직원 수정 후 수정 적용행의 개수</a:t>
                      </a:r>
                      <a:r>
                        <a:rPr lang="en-US" altLang="ko-KR" sz="1000" dirty="0">
                          <a:effectLst/>
                        </a:rPr>
                        <a:t>]</a:t>
                      </a:r>
                      <a:r>
                        <a:rPr lang="ko-KR" altLang="en-US" sz="1000" dirty="0">
                          <a:effectLst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</a:rPr>
                        <a:t>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209847"/>
                  </a:ext>
                </a:extLst>
              </a:tr>
              <a:tr h="27166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b="1" dirty="0" err="1">
                          <a:effectLst/>
                          <a:latin typeface="+mj-lt"/>
                        </a:rPr>
                        <a:t>EmployeeDAO</a:t>
                      </a:r>
                      <a:endParaRPr lang="en-US" sz="1100" b="1" dirty="0">
                        <a:effectLst/>
                        <a:latin typeface="+mj-lt"/>
                      </a:endParaRP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 err="1">
                          <a:effectLst/>
                        </a:rPr>
                        <a:t>EmployeeDAOImpl</a:t>
                      </a:r>
                      <a:r>
                        <a:rPr lang="en-US" altLang="ko-KR" sz="1000" dirty="0">
                          <a:effectLst/>
                        </a:rPr>
                        <a:t> </a:t>
                      </a:r>
                      <a:r>
                        <a:rPr lang="ko-KR" altLang="en-US" sz="1000" dirty="0">
                          <a:effectLst/>
                        </a:rPr>
                        <a:t>클래스에서 자세히 설명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ko-KR" altLang="en-US" sz="1000">
                          <a:effectLst/>
                        </a:rPr>
                        <a:t>인터페이스로 </a:t>
                      </a:r>
                      <a:r>
                        <a:rPr lang="en-US" altLang="ko-KR" sz="1000">
                          <a:effectLst/>
                        </a:rPr>
                        <a:t>EmployeeDAOImpl </a:t>
                      </a:r>
                      <a:r>
                        <a:rPr lang="ko-KR" altLang="en-US" sz="1000">
                          <a:effectLst/>
                        </a:rPr>
                        <a:t>의 메소드 목록을 규정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223237"/>
                  </a:ext>
                </a:extLst>
              </a:tr>
              <a:tr h="271666">
                <a:tc rowSpan="16"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b="1" dirty="0" err="1">
                          <a:effectLst/>
                          <a:latin typeface="+mj-lt"/>
                        </a:rPr>
                        <a:t>EmployeeDAOImpl</a:t>
                      </a:r>
                      <a:endParaRPr lang="en-US" altLang="ko-KR" sz="1100" b="1" dirty="0">
                        <a:effectLst/>
                        <a:latin typeface="+mj-lt"/>
                      </a:endParaRP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int </a:t>
                      </a:r>
                      <a:r>
                        <a:rPr lang="en-US" sz="1000" dirty="0" err="1">
                          <a:effectLst/>
                        </a:rPr>
                        <a:t>deleteEmployee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</a:rPr>
                        <a:t>[</a:t>
                      </a:r>
                      <a:r>
                        <a:rPr lang="ko-KR" altLang="en-US" sz="1000" dirty="0">
                          <a:effectLst/>
                        </a:rPr>
                        <a:t>직원 삭제 후 삭제 적용행의 개수</a:t>
                      </a:r>
                      <a:r>
                        <a:rPr lang="en-US" altLang="ko-KR" sz="1000" dirty="0">
                          <a:effectLst/>
                        </a:rPr>
                        <a:t>]</a:t>
                      </a:r>
                      <a:r>
                        <a:rPr lang="ko-KR" altLang="en-US" sz="1000" dirty="0">
                          <a:effectLst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</a:rPr>
                        <a:t>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718240"/>
                  </a:ext>
                </a:extLst>
              </a:tr>
              <a:tr h="271666">
                <a:tc vMerge="1">
                  <a:txBody>
                    <a:bodyPr/>
                    <a:lstStyle/>
                    <a:p>
                      <a:pPr rtl="0" fontAlgn="b"/>
                      <a:endParaRPr lang="en-US" sz="400" dirty="0">
                        <a:effectLst/>
                      </a:endParaRPr>
                    </a:p>
                  </a:txBody>
                  <a:tcPr marL="5678" marR="5678" marT="3786" marB="378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int </a:t>
                      </a:r>
                      <a:r>
                        <a:rPr lang="en-US" sz="1000" dirty="0" err="1">
                          <a:effectLst/>
                        </a:rPr>
                        <a:t>getAlreadyCnt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</a:rPr>
                        <a:t>[</a:t>
                      </a:r>
                      <a:r>
                        <a:rPr lang="ko-KR" altLang="en-US" sz="1000" dirty="0">
                          <a:effectLst/>
                        </a:rPr>
                        <a:t>직원번호에 해당하는 직원이 있는지 확인</a:t>
                      </a:r>
                      <a:r>
                        <a:rPr lang="en-US" altLang="ko-KR" sz="1000" dirty="0">
                          <a:effectLst/>
                        </a:rPr>
                        <a:t>]</a:t>
                      </a:r>
                      <a:r>
                        <a:rPr lang="ko-KR" altLang="en-US" sz="1000" dirty="0">
                          <a:effectLst/>
                        </a:rPr>
                        <a:t>하는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025141"/>
                  </a:ext>
                </a:extLst>
              </a:tr>
              <a:tr h="271666">
                <a:tc vMerge="1">
                  <a:txBody>
                    <a:bodyPr/>
                    <a:lstStyle/>
                    <a:p>
                      <a:pPr rtl="0" fontAlgn="b"/>
                      <a:endParaRPr lang="en-US" sz="400" dirty="0">
                        <a:effectLst/>
                      </a:endParaRPr>
                    </a:p>
                  </a:txBody>
                  <a:tcPr marL="5678" marR="5678" marT="3786" marB="378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List&lt;Map&lt;String, String&gt;&gt; </a:t>
                      </a:r>
                      <a:r>
                        <a:rPr lang="en-US" sz="1000" dirty="0" err="1">
                          <a:effectLst/>
                        </a:rPr>
                        <a:t>getDepList</a:t>
                      </a:r>
                      <a:r>
                        <a:rPr lang="en-US" sz="1000" dirty="0">
                          <a:effectLst/>
                        </a:rPr>
                        <a:t>()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>
                          <a:effectLst/>
                        </a:rPr>
                        <a:t>[</a:t>
                      </a:r>
                      <a:r>
                        <a:rPr lang="ko-KR" altLang="en-US" sz="1000">
                          <a:effectLst/>
                        </a:rPr>
                        <a:t>테이블에 존재하는 부서 리스트</a:t>
                      </a:r>
                      <a:r>
                        <a:rPr lang="en-US" altLang="ko-KR" sz="1000">
                          <a:effectLst/>
                        </a:rPr>
                        <a:t>]</a:t>
                      </a:r>
                      <a:r>
                        <a:rPr lang="ko-KR" altLang="en-US" sz="1000">
                          <a:effectLst/>
                        </a:rPr>
                        <a:t>를 리턴하는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318158"/>
                  </a:ext>
                </a:extLst>
              </a:tr>
              <a:tr h="271666">
                <a:tc vMerge="1">
                  <a:txBody>
                    <a:bodyPr/>
                    <a:lstStyle/>
                    <a:p>
                      <a:pPr rtl="0" fontAlgn="b"/>
                      <a:endParaRPr lang="en-US" sz="400" dirty="0">
                        <a:effectLst/>
                      </a:endParaRPr>
                    </a:p>
                  </a:txBody>
                  <a:tcPr marL="5678" marR="5678" marT="3786" marB="378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Map&lt;</a:t>
                      </a:r>
                      <a:r>
                        <a:rPr lang="en-US" sz="1000" dirty="0" err="1">
                          <a:effectLst/>
                        </a:rPr>
                        <a:t>String,String</a:t>
                      </a:r>
                      <a:r>
                        <a:rPr lang="en-US" sz="1000" dirty="0">
                          <a:effectLst/>
                        </a:rPr>
                        <a:t>&gt; </a:t>
                      </a:r>
                      <a:r>
                        <a:rPr lang="en-US" sz="1000" dirty="0" err="1">
                          <a:effectLst/>
                        </a:rPr>
                        <a:t>getEmployee</a:t>
                      </a:r>
                      <a:r>
                        <a:rPr lang="en-US" sz="1000" dirty="0">
                          <a:effectLst/>
                        </a:rPr>
                        <a:t>(int </a:t>
                      </a:r>
                      <a:r>
                        <a:rPr lang="en-US" sz="1000" dirty="0" err="1">
                          <a:effectLst/>
                        </a:rPr>
                        <a:t>emp_no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</a:rPr>
                        <a:t>[</a:t>
                      </a:r>
                      <a:r>
                        <a:rPr lang="ko-KR" altLang="en-US" sz="1000" dirty="0">
                          <a:effectLst/>
                        </a:rPr>
                        <a:t>수정할 직원의 상세정보</a:t>
                      </a:r>
                      <a:r>
                        <a:rPr lang="en-US" altLang="ko-KR" sz="1000" dirty="0">
                          <a:effectLst/>
                        </a:rPr>
                        <a:t>]</a:t>
                      </a:r>
                      <a:r>
                        <a:rPr lang="ko-KR" altLang="en-US" sz="1000" dirty="0">
                          <a:effectLst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</a:rPr>
                        <a:t>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420484"/>
                  </a:ext>
                </a:extLst>
              </a:tr>
              <a:tr h="271666">
                <a:tc vMerge="1">
                  <a:txBody>
                    <a:bodyPr/>
                    <a:lstStyle/>
                    <a:p>
                      <a:pPr rtl="0" fontAlgn="b"/>
                      <a:endParaRPr lang="en-US" sz="400" dirty="0">
                        <a:effectLst/>
                      </a:endParaRPr>
                    </a:p>
                  </a:txBody>
                  <a:tcPr marL="5678" marR="5678" marT="3786" marB="378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List&lt;Map&lt;String, String&gt;&gt; </a:t>
                      </a:r>
                      <a:r>
                        <a:rPr lang="en-US" sz="1000" dirty="0" err="1">
                          <a:effectLst/>
                        </a:rPr>
                        <a:t>getEmployeeAllList</a:t>
                      </a:r>
                      <a:r>
                        <a:rPr lang="en-US" sz="1000" dirty="0">
                          <a:effectLst/>
                        </a:rPr>
                        <a:t>()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</a:rPr>
                        <a:t>[</a:t>
                      </a:r>
                      <a:r>
                        <a:rPr lang="ko-KR" altLang="en-US" sz="1000" dirty="0">
                          <a:effectLst/>
                        </a:rPr>
                        <a:t>전체 직원 목록 리스트</a:t>
                      </a:r>
                      <a:r>
                        <a:rPr lang="en-US" altLang="ko-KR" sz="1000" dirty="0">
                          <a:effectLst/>
                        </a:rPr>
                        <a:t>[</a:t>
                      </a:r>
                      <a:r>
                        <a:rPr lang="ko-KR" altLang="en-US" sz="1000" dirty="0">
                          <a:effectLst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</a:rPr>
                        <a:t>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478671"/>
                  </a:ext>
                </a:extLst>
              </a:tr>
              <a:tr h="271666">
                <a:tc vMerge="1">
                  <a:txBody>
                    <a:bodyPr/>
                    <a:lstStyle/>
                    <a:p>
                      <a:pPr rtl="0" fontAlgn="b"/>
                      <a:endParaRPr lang="en-US" sz="400" dirty="0">
                        <a:effectLst/>
                      </a:endParaRPr>
                    </a:p>
                  </a:txBody>
                  <a:tcPr marL="5678" marR="5678" marT="3786" marB="378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int </a:t>
                      </a:r>
                      <a:r>
                        <a:rPr lang="en-US" sz="1000" dirty="0" err="1">
                          <a:effectLst/>
                        </a:rPr>
                        <a:t>getEmployeeCnt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</a:rPr>
                        <a:t>[</a:t>
                      </a:r>
                      <a:r>
                        <a:rPr lang="ko-KR" altLang="en-US" sz="1000" dirty="0">
                          <a:effectLst/>
                        </a:rPr>
                        <a:t>수정</a:t>
                      </a:r>
                      <a:r>
                        <a:rPr lang="en-US" altLang="ko-KR" sz="1000" dirty="0">
                          <a:effectLst/>
                        </a:rPr>
                        <a:t>/</a:t>
                      </a:r>
                      <a:r>
                        <a:rPr lang="ko-KR" altLang="en-US" sz="1000" dirty="0">
                          <a:effectLst/>
                        </a:rPr>
                        <a:t>삭제할 직원 존재여부 개수</a:t>
                      </a:r>
                      <a:r>
                        <a:rPr lang="en-US" altLang="ko-KR" sz="1000" dirty="0">
                          <a:effectLst/>
                        </a:rPr>
                        <a:t>] </a:t>
                      </a:r>
                      <a:r>
                        <a:rPr lang="ko-KR" altLang="en-US" sz="1000" dirty="0" err="1">
                          <a:effectLst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</a:rPr>
                        <a:t>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980340"/>
                  </a:ext>
                </a:extLst>
              </a:tr>
              <a:tr h="271666">
                <a:tc vMerge="1">
                  <a:txBody>
                    <a:bodyPr/>
                    <a:lstStyle/>
                    <a:p>
                      <a:pPr rtl="0" fontAlgn="b"/>
                      <a:endParaRPr lang="en-US" sz="400">
                        <a:effectLst/>
                      </a:endParaRPr>
                    </a:p>
                  </a:txBody>
                  <a:tcPr marL="5678" marR="5678" marT="3786" marB="378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List&lt;Map&lt;String, String&gt;&gt; </a:t>
                      </a:r>
                      <a:r>
                        <a:rPr lang="en-US" sz="1000" dirty="0" err="1">
                          <a:effectLst/>
                        </a:rPr>
                        <a:t>getEmployeeList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EmployeeSearchDTO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employeeSearchDTO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</a:rPr>
                        <a:t>[</a:t>
                      </a:r>
                      <a:r>
                        <a:rPr lang="ko-KR" altLang="en-US" sz="1000" dirty="0">
                          <a:effectLst/>
                        </a:rPr>
                        <a:t>직원 관리 페이지 검색 리스트</a:t>
                      </a:r>
                      <a:r>
                        <a:rPr lang="en-US" altLang="ko-KR" sz="1000" dirty="0">
                          <a:effectLst/>
                        </a:rPr>
                        <a:t>]</a:t>
                      </a:r>
                      <a:r>
                        <a:rPr lang="ko-KR" altLang="en-US" sz="1000" dirty="0">
                          <a:effectLst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</a:rPr>
                        <a:t>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333759"/>
                  </a:ext>
                </a:extLst>
              </a:tr>
              <a:tr h="271666">
                <a:tc vMerge="1">
                  <a:txBody>
                    <a:bodyPr/>
                    <a:lstStyle/>
                    <a:p>
                      <a:pPr rtl="0" fontAlgn="b"/>
                      <a:endParaRPr lang="en-US" sz="400">
                        <a:effectLst/>
                      </a:endParaRPr>
                    </a:p>
                  </a:txBody>
                  <a:tcPr marL="5678" marR="5678" marT="3786" marB="378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List&lt;Map&lt;String, String&gt;&gt; </a:t>
                      </a:r>
                      <a:r>
                        <a:rPr lang="en-US" sz="1000" dirty="0" err="1">
                          <a:effectLst/>
                        </a:rPr>
                        <a:t>getEmployeeList_beforeAllow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EmployeeSearchDTO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employeeSearchDTO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</a:rPr>
                        <a:t>[</a:t>
                      </a:r>
                      <a:r>
                        <a:rPr lang="ko-KR" altLang="en-US" sz="1000" dirty="0">
                          <a:effectLst/>
                        </a:rPr>
                        <a:t>가입 관리 페이지 검색 리스트</a:t>
                      </a:r>
                      <a:r>
                        <a:rPr lang="en-US" altLang="ko-KR" sz="1000" dirty="0">
                          <a:effectLst/>
                        </a:rPr>
                        <a:t>]</a:t>
                      </a:r>
                      <a:r>
                        <a:rPr lang="ko-KR" altLang="en-US" sz="1000" dirty="0">
                          <a:effectLst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</a:rPr>
                        <a:t>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66430"/>
                  </a:ext>
                </a:extLst>
              </a:tr>
              <a:tr h="271666">
                <a:tc vMerge="1">
                  <a:txBody>
                    <a:bodyPr/>
                    <a:lstStyle/>
                    <a:p>
                      <a:pPr rtl="0" fontAlgn="b"/>
                      <a:endParaRPr lang="en-US" sz="400" dirty="0">
                        <a:effectLst/>
                      </a:endParaRPr>
                    </a:p>
                  </a:txBody>
                  <a:tcPr marL="5678" marR="5678" marT="3786" marB="378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int </a:t>
                      </a:r>
                      <a:r>
                        <a:rPr lang="en-US" sz="1000" dirty="0" err="1">
                          <a:effectLst/>
                        </a:rPr>
                        <a:t>getEmployeeListAllCnt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EmployeeSearchDTO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employeeSearchDTO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</a:rPr>
                        <a:t>[</a:t>
                      </a:r>
                      <a:r>
                        <a:rPr lang="ko-KR" altLang="en-US" sz="1000" dirty="0">
                          <a:effectLst/>
                        </a:rPr>
                        <a:t>직원 관리 페이지 검색 총 개수</a:t>
                      </a:r>
                      <a:r>
                        <a:rPr lang="en-US" altLang="ko-KR" sz="1000" dirty="0">
                          <a:effectLst/>
                        </a:rPr>
                        <a:t>]</a:t>
                      </a:r>
                      <a:r>
                        <a:rPr lang="ko-KR" altLang="en-US" sz="1000" dirty="0">
                          <a:effectLst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</a:rPr>
                        <a:t>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865581"/>
                  </a:ext>
                </a:extLst>
              </a:tr>
              <a:tr h="271666">
                <a:tc vMerge="1">
                  <a:txBody>
                    <a:bodyPr/>
                    <a:lstStyle/>
                    <a:p>
                      <a:pPr rtl="0" fontAlgn="b"/>
                      <a:endParaRPr lang="en-US" sz="400">
                        <a:effectLst/>
                      </a:endParaRPr>
                    </a:p>
                  </a:txBody>
                  <a:tcPr marL="5678" marR="5678" marT="3786" marB="378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int </a:t>
                      </a:r>
                      <a:r>
                        <a:rPr lang="en-US" sz="1000" dirty="0" err="1">
                          <a:effectLst/>
                        </a:rPr>
                        <a:t>getEmployeeListAllCnt_beforeAllow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EmployeeSearchDTO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employeeSearchDTO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</a:rPr>
                        <a:t>[</a:t>
                      </a:r>
                      <a:r>
                        <a:rPr lang="ko-KR" altLang="en-US" sz="1000" dirty="0">
                          <a:effectLst/>
                        </a:rPr>
                        <a:t>가입 관리 페이지 검색 총 개수</a:t>
                      </a:r>
                      <a:r>
                        <a:rPr lang="en-US" altLang="ko-KR" sz="1000" dirty="0">
                          <a:effectLst/>
                        </a:rPr>
                        <a:t>]</a:t>
                      </a:r>
                      <a:r>
                        <a:rPr lang="ko-KR" altLang="en-US" sz="1000" dirty="0">
                          <a:effectLst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</a:rPr>
                        <a:t>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671087"/>
                  </a:ext>
                </a:extLst>
              </a:tr>
              <a:tr h="271666">
                <a:tc vMerge="1">
                  <a:txBody>
                    <a:bodyPr/>
                    <a:lstStyle/>
                    <a:p>
                      <a:pPr rtl="0" fontAlgn="b"/>
                      <a:endParaRPr lang="en-US" sz="400" dirty="0">
                        <a:effectLst/>
                      </a:endParaRPr>
                    </a:p>
                  </a:txBody>
                  <a:tcPr marL="5678" marR="5678" marT="3786" marB="378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List&lt;Map&lt;String, String&gt;&gt; </a:t>
                      </a:r>
                      <a:r>
                        <a:rPr lang="en-US" sz="1000" dirty="0" err="1">
                          <a:effectLst/>
                        </a:rPr>
                        <a:t>getJikupList</a:t>
                      </a:r>
                      <a:r>
                        <a:rPr lang="en-US" sz="1000" dirty="0">
                          <a:effectLst/>
                        </a:rPr>
                        <a:t>()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</a:rPr>
                        <a:t>[</a:t>
                      </a:r>
                      <a:r>
                        <a:rPr lang="ko-KR" altLang="en-US" sz="1000" dirty="0">
                          <a:effectLst/>
                        </a:rPr>
                        <a:t>테이블에 존재하는 직급 리스트</a:t>
                      </a:r>
                      <a:r>
                        <a:rPr lang="en-US" altLang="ko-KR" sz="1000" dirty="0">
                          <a:effectLst/>
                        </a:rPr>
                        <a:t>]</a:t>
                      </a:r>
                      <a:r>
                        <a:rPr lang="ko-KR" altLang="en-US" sz="1000" dirty="0">
                          <a:effectLst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</a:rPr>
                        <a:t>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33618"/>
                  </a:ext>
                </a:extLst>
              </a:tr>
              <a:tr h="271666">
                <a:tc vMerge="1">
                  <a:txBody>
                    <a:bodyPr/>
                    <a:lstStyle/>
                    <a:p>
                      <a:pPr rtl="0" fontAlgn="b"/>
                      <a:endParaRPr lang="en-US" sz="400">
                        <a:effectLst/>
                      </a:endParaRPr>
                    </a:p>
                  </a:txBody>
                  <a:tcPr marL="5678" marR="5678" marT="3786" marB="378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int </a:t>
                      </a:r>
                      <a:r>
                        <a:rPr lang="en-US" sz="1000" dirty="0" err="1">
                          <a:effectLst/>
                        </a:rPr>
                        <a:t>getMgrEmployeeCnt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</a:rPr>
                        <a:t>[</a:t>
                      </a:r>
                      <a:r>
                        <a:rPr lang="ko-KR" altLang="en-US" sz="1000" dirty="0">
                          <a:effectLst/>
                        </a:rPr>
                        <a:t>직속 상관 후보 개수</a:t>
                      </a:r>
                      <a:r>
                        <a:rPr lang="en-US" altLang="ko-KR" sz="1000" dirty="0">
                          <a:effectLst/>
                        </a:rPr>
                        <a:t>]</a:t>
                      </a:r>
                      <a:r>
                        <a:rPr lang="ko-KR" altLang="en-US" sz="1000" dirty="0">
                          <a:effectLst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</a:rPr>
                        <a:t>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149323"/>
                  </a:ext>
                </a:extLst>
              </a:tr>
              <a:tr h="271666">
                <a:tc vMerge="1">
                  <a:txBody>
                    <a:bodyPr/>
                    <a:lstStyle/>
                    <a:p>
                      <a:pPr rtl="0" fontAlgn="b"/>
                      <a:endParaRPr lang="en-US" sz="400" dirty="0">
                        <a:effectLst/>
                      </a:endParaRPr>
                    </a:p>
                  </a:txBody>
                  <a:tcPr marL="5678" marR="5678" marT="3786" marB="378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List&lt;Map&lt;String, String&gt;&gt; </a:t>
                      </a:r>
                      <a:r>
                        <a:rPr lang="en-US" sz="1000" dirty="0" err="1">
                          <a:effectLst/>
                        </a:rPr>
                        <a:t>getMgrEmployeeList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</a:rPr>
                        <a:t>[</a:t>
                      </a:r>
                      <a:r>
                        <a:rPr lang="ko-KR" altLang="en-US" sz="1000" dirty="0">
                          <a:effectLst/>
                        </a:rPr>
                        <a:t>직속 상관 후보 리스트</a:t>
                      </a:r>
                      <a:r>
                        <a:rPr lang="en-US" altLang="ko-KR" sz="1000" dirty="0">
                          <a:effectLst/>
                        </a:rPr>
                        <a:t>]</a:t>
                      </a:r>
                      <a:r>
                        <a:rPr lang="ko-KR" altLang="en-US" sz="1000" dirty="0">
                          <a:effectLst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</a:rPr>
                        <a:t>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023771"/>
                  </a:ext>
                </a:extLst>
              </a:tr>
              <a:tr h="271666">
                <a:tc vMerge="1">
                  <a:txBody>
                    <a:bodyPr/>
                    <a:lstStyle/>
                    <a:p>
                      <a:pPr rtl="0" fontAlgn="b"/>
                      <a:endParaRPr lang="en-US" sz="400" dirty="0">
                        <a:effectLst/>
                      </a:endParaRPr>
                    </a:p>
                  </a:txBody>
                  <a:tcPr marL="5678" marR="5678" marT="3786" marB="378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int </a:t>
                      </a:r>
                      <a:r>
                        <a:rPr lang="en-US" sz="1000" dirty="0" err="1">
                          <a:effectLst/>
                        </a:rPr>
                        <a:t>getPwdCnt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</a:rPr>
                        <a:t>[</a:t>
                      </a:r>
                      <a:r>
                        <a:rPr lang="ko-KR" altLang="en-US" sz="1000" dirty="0">
                          <a:effectLst/>
                        </a:rPr>
                        <a:t>암호 일치 여부</a:t>
                      </a:r>
                      <a:r>
                        <a:rPr lang="en-US" altLang="ko-KR" sz="1000" dirty="0">
                          <a:effectLst/>
                        </a:rPr>
                        <a:t>] </a:t>
                      </a:r>
                      <a:r>
                        <a:rPr lang="ko-KR" altLang="en-US" sz="1000" dirty="0" err="1">
                          <a:effectLst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</a:rPr>
                        <a:t>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439696"/>
                  </a:ext>
                </a:extLst>
              </a:tr>
              <a:tr h="271666">
                <a:tc vMerge="1">
                  <a:txBody>
                    <a:bodyPr/>
                    <a:lstStyle/>
                    <a:p>
                      <a:pPr rtl="0" fontAlgn="b"/>
                      <a:endParaRPr lang="en-US" sz="400" dirty="0">
                        <a:effectLst/>
                      </a:endParaRPr>
                    </a:p>
                  </a:txBody>
                  <a:tcPr marL="5678" marR="5678" marT="3786" marB="378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int </a:t>
                      </a:r>
                      <a:r>
                        <a:rPr lang="en-US" sz="1000" dirty="0" err="1">
                          <a:effectLst/>
                        </a:rPr>
                        <a:t>insertemp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</a:rPr>
                        <a:t>[</a:t>
                      </a:r>
                      <a:r>
                        <a:rPr lang="ko-KR" altLang="en-US" sz="1000" dirty="0">
                          <a:effectLst/>
                        </a:rPr>
                        <a:t>직원 정보 입력 후 입력 적용행의 개수</a:t>
                      </a:r>
                      <a:r>
                        <a:rPr lang="en-US" altLang="ko-KR" sz="1000" dirty="0">
                          <a:effectLst/>
                        </a:rPr>
                        <a:t>]</a:t>
                      </a:r>
                      <a:r>
                        <a:rPr lang="ko-KR" altLang="en-US" sz="1000" dirty="0">
                          <a:effectLst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</a:rPr>
                        <a:t>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207835"/>
                  </a:ext>
                </a:extLst>
              </a:tr>
              <a:tr h="271666">
                <a:tc vMerge="1">
                  <a:txBody>
                    <a:bodyPr/>
                    <a:lstStyle/>
                    <a:p>
                      <a:pPr rtl="0" fontAlgn="b"/>
                      <a:endParaRPr lang="en-US" sz="400" dirty="0">
                        <a:effectLst/>
                      </a:endParaRPr>
                    </a:p>
                  </a:txBody>
                  <a:tcPr marL="5678" marR="5678" marT="3786" marB="3786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000" dirty="0">
                          <a:effectLst/>
                        </a:rPr>
                        <a:t>int </a:t>
                      </a:r>
                      <a:r>
                        <a:rPr lang="en-US" sz="1000" dirty="0" err="1">
                          <a:effectLst/>
                        </a:rPr>
                        <a:t>updateEmployee</a:t>
                      </a:r>
                      <a:r>
                        <a:rPr lang="en-US" sz="1000" dirty="0">
                          <a:effectLst/>
                        </a:rPr>
                        <a:t>(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employeeDTO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altLang="ko-KR" sz="1000" dirty="0">
                          <a:effectLst/>
                        </a:rPr>
                        <a:t>[</a:t>
                      </a:r>
                      <a:r>
                        <a:rPr lang="ko-KR" altLang="en-US" sz="1000" dirty="0">
                          <a:effectLst/>
                        </a:rPr>
                        <a:t>직원 정보 수정 후 수정 적용행의 개수</a:t>
                      </a:r>
                      <a:r>
                        <a:rPr lang="en-US" altLang="ko-KR" sz="1000" dirty="0">
                          <a:effectLst/>
                        </a:rPr>
                        <a:t>]</a:t>
                      </a:r>
                      <a:r>
                        <a:rPr lang="ko-KR" altLang="en-US" sz="1000" dirty="0">
                          <a:effectLst/>
                        </a:rPr>
                        <a:t>를 </a:t>
                      </a:r>
                      <a:r>
                        <a:rPr lang="ko-KR" altLang="en-US" sz="1000" dirty="0" err="1">
                          <a:effectLst/>
                        </a:rPr>
                        <a:t>리턴하는</a:t>
                      </a:r>
                      <a:r>
                        <a:rPr lang="ko-KR" altLang="en-US" sz="1000" dirty="0">
                          <a:effectLst/>
                        </a:rPr>
                        <a:t> 메소드 선언</a:t>
                      </a:r>
                    </a:p>
                  </a:txBody>
                  <a:tcPr marL="5678" marR="5678" marT="3786" marB="378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023308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7D4C3FB7-5675-4FBA-A2DD-C07C8DFD45B8}"/>
              </a:ext>
            </a:extLst>
          </p:cNvPr>
          <p:cNvSpPr/>
          <p:nvPr/>
        </p:nvSpPr>
        <p:spPr>
          <a:xfrm>
            <a:off x="335360" y="188640"/>
            <a:ext cx="2719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메소드 설계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관리자페이지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8489956"/>
      </p:ext>
    </p:extLst>
  </p:cSld>
  <p:clrMapOvr>
    <a:masterClrMapping/>
  </p:clrMapOvr>
  <p:transition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05690" y="2875002"/>
            <a:ext cx="55806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Sandoll 격동고딕" pitchFamily="34" charset="-127"/>
                <a:cs typeface="Arial" panose="020B0604020202020204" pitchFamily="34" charset="0"/>
              </a:rPr>
              <a:t>상세 화면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28FD20-C9FE-4044-A8F7-AF86A0ECCE5E}"/>
              </a:ext>
            </a:extLst>
          </p:cNvPr>
          <p:cNvSpPr txBox="1"/>
          <p:nvPr/>
        </p:nvSpPr>
        <p:spPr>
          <a:xfrm>
            <a:off x="695400" y="54868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04.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화면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UI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A3F533-A19D-42E2-9A93-27236D1D9C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0CA57D-9B91-414D-9CC6-87ADAB709E0F}"/>
              </a:ext>
            </a:extLst>
          </p:cNvPr>
          <p:cNvSpPr txBox="1"/>
          <p:nvPr/>
        </p:nvSpPr>
        <p:spPr>
          <a:xfrm>
            <a:off x="2825573" y="3927396"/>
            <a:ext cx="6540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로그인 </a:t>
            </a:r>
            <a:r>
              <a:rPr lang="en-US" altLang="ko-KR" sz="2400" b="1" dirty="0">
                <a:solidFill>
                  <a:prstClr val="white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| </a:t>
            </a:r>
            <a:r>
              <a:rPr lang="ko-KR" altLang="en-US" sz="2400" b="1" dirty="0">
                <a:solidFill>
                  <a:prstClr val="white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회원가입 </a:t>
            </a:r>
            <a:r>
              <a:rPr lang="en-US" altLang="ko-KR" sz="2400" b="1" dirty="0">
                <a:solidFill>
                  <a:prstClr val="white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| </a:t>
            </a:r>
            <a:r>
              <a:rPr lang="ko-KR" altLang="en-US" sz="2400" b="1" dirty="0">
                <a:solidFill>
                  <a:prstClr val="white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대시보드 </a:t>
            </a:r>
            <a:r>
              <a:rPr lang="en-US" altLang="ko-KR" sz="2400" b="1" dirty="0">
                <a:solidFill>
                  <a:prstClr val="white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| </a:t>
            </a:r>
            <a:r>
              <a:rPr lang="ko-KR" altLang="en-US" sz="2400" b="1" dirty="0">
                <a:solidFill>
                  <a:prstClr val="white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공지사항</a:t>
            </a:r>
            <a:endParaRPr lang="en-US" altLang="ko-KR" sz="2400" b="1" dirty="0">
              <a:solidFill>
                <a:prstClr val="white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보고서결재 </a:t>
            </a:r>
            <a:r>
              <a:rPr lang="en-US" altLang="ko-KR" sz="2400" b="1" dirty="0">
                <a:solidFill>
                  <a:prstClr val="white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| </a:t>
            </a:r>
            <a:r>
              <a:rPr lang="ko-KR" altLang="en-US" sz="2400" b="1" dirty="0">
                <a:solidFill>
                  <a:prstClr val="white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일정관리 </a:t>
            </a:r>
            <a:r>
              <a:rPr lang="en-US" altLang="ko-KR" sz="2400" b="1" dirty="0">
                <a:solidFill>
                  <a:prstClr val="white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| </a:t>
            </a:r>
            <a:r>
              <a:rPr lang="ko-KR" altLang="en-US" sz="2400" b="1" dirty="0" err="1">
                <a:solidFill>
                  <a:prstClr val="white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내정보</a:t>
            </a:r>
            <a:r>
              <a:rPr lang="ko-KR" altLang="en-US" sz="2400" b="1" dirty="0">
                <a:solidFill>
                  <a:prstClr val="white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dirty="0">
                <a:solidFill>
                  <a:prstClr val="white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| </a:t>
            </a:r>
            <a:r>
              <a:rPr lang="ko-KR" altLang="en-US" sz="2400" b="1" dirty="0">
                <a:solidFill>
                  <a:prstClr val="white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관리자페이지</a:t>
            </a:r>
            <a:r>
              <a:rPr lang="en-US" altLang="ko-KR" sz="2400" b="1" dirty="0">
                <a:solidFill>
                  <a:prstClr val="white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134465"/>
      </p:ext>
    </p:extLst>
  </p:cSld>
  <p:clrMapOvr>
    <a:masterClrMapping/>
  </p:clrMapOvr>
  <p:transition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A1C312-5E85-4F2E-B49B-03EE96115A01}"/>
              </a:ext>
            </a:extLst>
          </p:cNvPr>
          <p:cNvSpPr/>
          <p:nvPr/>
        </p:nvSpPr>
        <p:spPr>
          <a:xfrm>
            <a:off x="326339" y="188640"/>
            <a:ext cx="1305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 화면</a:t>
            </a: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D53E4EED-C021-415B-AD70-A456338799AB}"/>
              </a:ext>
            </a:extLst>
          </p:cNvPr>
          <p:cNvSpPr/>
          <p:nvPr/>
        </p:nvSpPr>
        <p:spPr>
          <a:xfrm>
            <a:off x="6168008" y="609654"/>
            <a:ext cx="5760640" cy="5976664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3F473B0-E536-4CBB-A92B-BB62C27424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1F2E840-2223-40D0-8C28-C1EEBEB4E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808" y="600075"/>
            <a:ext cx="5907200" cy="6000750"/>
          </a:xfrm>
          <a:prstGeom prst="rect">
            <a:avLst/>
          </a:prstGeom>
        </p:spPr>
      </p:pic>
      <p:sp>
        <p:nvSpPr>
          <p:cNvPr id="49" name="Rectangle 11">
            <a:extLst>
              <a:ext uri="{FF2B5EF4-FFF2-40B4-BE49-F238E27FC236}">
                <a16:creationId xmlns:a16="http://schemas.microsoft.com/office/drawing/2014/main" id="{1504D45E-5DFA-4C53-8219-E61F29D7CE14}"/>
              </a:ext>
            </a:extLst>
          </p:cNvPr>
          <p:cNvSpPr/>
          <p:nvPr/>
        </p:nvSpPr>
        <p:spPr>
          <a:xfrm>
            <a:off x="1487488" y="4465320"/>
            <a:ext cx="3426977" cy="46223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Rectangle 11">
            <a:extLst>
              <a:ext uri="{FF2B5EF4-FFF2-40B4-BE49-F238E27FC236}">
                <a16:creationId xmlns:a16="http://schemas.microsoft.com/office/drawing/2014/main" id="{FFFD6C9E-DFB9-4300-935C-A92228ADCE8C}"/>
              </a:ext>
            </a:extLst>
          </p:cNvPr>
          <p:cNvSpPr/>
          <p:nvPr/>
        </p:nvSpPr>
        <p:spPr>
          <a:xfrm>
            <a:off x="1487488" y="5395546"/>
            <a:ext cx="3426977" cy="46223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Rectangle 11">
            <a:extLst>
              <a:ext uri="{FF2B5EF4-FFF2-40B4-BE49-F238E27FC236}">
                <a16:creationId xmlns:a16="http://schemas.microsoft.com/office/drawing/2014/main" id="{C62DE84B-2548-4FF9-A7CA-D3916D6DDE97}"/>
              </a:ext>
            </a:extLst>
          </p:cNvPr>
          <p:cNvSpPr/>
          <p:nvPr/>
        </p:nvSpPr>
        <p:spPr>
          <a:xfrm>
            <a:off x="1487488" y="3779520"/>
            <a:ext cx="3426977" cy="49530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Rectangle 11">
            <a:extLst>
              <a:ext uri="{FF2B5EF4-FFF2-40B4-BE49-F238E27FC236}">
                <a16:creationId xmlns:a16="http://schemas.microsoft.com/office/drawing/2014/main" id="{0684A4DF-09EB-4B47-AFFD-ADFCBF9D725E}"/>
              </a:ext>
            </a:extLst>
          </p:cNvPr>
          <p:cNvSpPr/>
          <p:nvPr/>
        </p:nvSpPr>
        <p:spPr>
          <a:xfrm>
            <a:off x="1487488" y="2871789"/>
            <a:ext cx="3426977" cy="48101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8FE0802-3ED2-48E5-9350-318DA4C15325}"/>
              </a:ext>
            </a:extLst>
          </p:cNvPr>
          <p:cNvSpPr/>
          <p:nvPr/>
        </p:nvSpPr>
        <p:spPr>
          <a:xfrm>
            <a:off x="1112781" y="251307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C64ACBE-6526-4ACB-8E17-BDAFD322DF8D}"/>
              </a:ext>
            </a:extLst>
          </p:cNvPr>
          <p:cNvSpPr/>
          <p:nvPr/>
        </p:nvSpPr>
        <p:spPr>
          <a:xfrm>
            <a:off x="1112781" y="3417966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D5923C6-E94F-478C-80AD-6FFB5A2B478A}"/>
              </a:ext>
            </a:extLst>
          </p:cNvPr>
          <p:cNvSpPr/>
          <p:nvPr/>
        </p:nvSpPr>
        <p:spPr>
          <a:xfrm>
            <a:off x="1105280" y="421997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5727A29-58E8-4581-8BB8-560FAB093185}"/>
              </a:ext>
            </a:extLst>
          </p:cNvPr>
          <p:cNvSpPr/>
          <p:nvPr/>
        </p:nvSpPr>
        <p:spPr>
          <a:xfrm>
            <a:off x="1112781" y="5124869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2B587D-A4C9-45E5-B87A-59FD8FB1E579}"/>
              </a:ext>
            </a:extLst>
          </p:cNvPr>
          <p:cNvSpPr txBox="1"/>
          <p:nvPr/>
        </p:nvSpPr>
        <p:spPr>
          <a:xfrm>
            <a:off x="6817925" y="1137052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직원번호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DAC752-912B-4D79-883E-EEDF64664EF6}"/>
              </a:ext>
            </a:extLst>
          </p:cNvPr>
          <p:cNvSpPr txBox="1"/>
          <p:nvPr/>
        </p:nvSpPr>
        <p:spPr>
          <a:xfrm>
            <a:off x="6817925" y="2094130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51415D-7890-4996-88DF-A96AFE68AEDB}"/>
              </a:ext>
            </a:extLst>
          </p:cNvPr>
          <p:cNvSpPr txBox="1"/>
          <p:nvPr/>
        </p:nvSpPr>
        <p:spPr>
          <a:xfrm>
            <a:off x="6817925" y="2996952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 버튼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4B61E1-182E-4B6E-9256-B1B1624A8E94}"/>
              </a:ext>
            </a:extLst>
          </p:cNvPr>
          <p:cNvSpPr txBox="1"/>
          <p:nvPr/>
        </p:nvSpPr>
        <p:spPr>
          <a:xfrm>
            <a:off x="6817925" y="3861048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 버튼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3B1EC7-FE5C-4780-AC1E-87EC57E10C6D}"/>
              </a:ext>
            </a:extLst>
          </p:cNvPr>
          <p:cNvSpPr txBox="1"/>
          <p:nvPr/>
        </p:nvSpPr>
        <p:spPr>
          <a:xfrm>
            <a:off x="6963786" y="1527175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등록된 직원번호 입력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공백없이 숫자만 입력 가능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C08BBD-80E3-4E76-84E6-A29E79DA0F69}"/>
              </a:ext>
            </a:extLst>
          </p:cNvPr>
          <p:cNvSpPr txBox="1"/>
          <p:nvPr/>
        </p:nvSpPr>
        <p:spPr>
          <a:xfrm>
            <a:off x="6963786" y="2530740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등록된 비밀번호 입력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540D44-EA55-4798-986B-F4AFEBF3A587}"/>
              </a:ext>
            </a:extLst>
          </p:cNvPr>
          <p:cNvSpPr txBox="1"/>
          <p:nvPr/>
        </p:nvSpPr>
        <p:spPr>
          <a:xfrm>
            <a:off x="6963786" y="3444288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직원번호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 입력 후 클릭하여 접속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097E6E-255B-4A9C-932B-0C0462087C32}"/>
              </a:ext>
            </a:extLst>
          </p:cNvPr>
          <p:cNvSpPr txBox="1"/>
          <p:nvPr/>
        </p:nvSpPr>
        <p:spPr>
          <a:xfrm>
            <a:off x="6963786" y="4376137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 화면으로 이동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9189971-10BB-49F7-AC5B-F385A23F66F5}"/>
              </a:ext>
            </a:extLst>
          </p:cNvPr>
          <p:cNvSpPr/>
          <p:nvPr/>
        </p:nvSpPr>
        <p:spPr>
          <a:xfrm>
            <a:off x="6457885" y="115155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3C3CE86-74C4-4EBC-AAAE-BF750DD8BAD8}"/>
              </a:ext>
            </a:extLst>
          </p:cNvPr>
          <p:cNvSpPr/>
          <p:nvPr/>
        </p:nvSpPr>
        <p:spPr>
          <a:xfrm>
            <a:off x="6457885" y="2112316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14C9915-669C-499D-935D-3FE5FBFF8874}"/>
              </a:ext>
            </a:extLst>
          </p:cNvPr>
          <p:cNvSpPr/>
          <p:nvPr/>
        </p:nvSpPr>
        <p:spPr>
          <a:xfrm>
            <a:off x="6456040" y="3015189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685B738-B597-4681-828C-15688995D145}"/>
              </a:ext>
            </a:extLst>
          </p:cNvPr>
          <p:cNvSpPr/>
          <p:nvPr/>
        </p:nvSpPr>
        <p:spPr>
          <a:xfrm>
            <a:off x="6456040" y="387141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899192"/>
      </p:ext>
    </p:extLst>
  </p:cSld>
  <p:clrMapOvr>
    <a:masterClrMapping/>
  </p:clrMapOvr>
  <p:transition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A1C312-5E85-4F2E-B49B-03EE96115A01}"/>
              </a:ext>
            </a:extLst>
          </p:cNvPr>
          <p:cNvSpPr/>
          <p:nvPr/>
        </p:nvSpPr>
        <p:spPr>
          <a:xfrm>
            <a:off x="330766" y="188640"/>
            <a:ext cx="1516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회원가입 화면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BF58C55-9A49-4ABD-AEC0-B86429718E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0596C5F-BFE9-4ECE-912E-B961836E95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14" b="5655"/>
          <a:stretch/>
        </p:blipFill>
        <p:spPr>
          <a:xfrm>
            <a:off x="257175" y="598620"/>
            <a:ext cx="5896158" cy="5998732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F60B2E8-1E65-43E0-8C16-F519B61A582D}"/>
              </a:ext>
            </a:extLst>
          </p:cNvPr>
          <p:cNvSpPr txBox="1"/>
          <p:nvPr/>
        </p:nvSpPr>
        <p:spPr>
          <a:xfrm>
            <a:off x="6768752" y="857617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이름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4CEEC-D4D4-4CE2-89B0-1B6EB363C608}"/>
              </a:ext>
            </a:extLst>
          </p:cNvPr>
          <p:cNvSpPr txBox="1"/>
          <p:nvPr/>
        </p:nvSpPr>
        <p:spPr>
          <a:xfrm>
            <a:off x="6768752" y="1577697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비밀번호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A7C1156-D275-4AE3-937A-EA52355BA586}"/>
              </a:ext>
            </a:extLst>
          </p:cNvPr>
          <p:cNvSpPr txBox="1"/>
          <p:nvPr/>
        </p:nvSpPr>
        <p:spPr>
          <a:xfrm>
            <a:off x="6768752" y="2303104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소속부서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38124E6-A551-4F43-8770-68544ADE472A}"/>
              </a:ext>
            </a:extLst>
          </p:cNvPr>
          <p:cNvSpPr txBox="1"/>
          <p:nvPr/>
        </p:nvSpPr>
        <p:spPr>
          <a:xfrm>
            <a:off x="6768752" y="2987659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주민번호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5E2032B-6AFE-466B-B4D0-828E364A8D9E}"/>
              </a:ext>
            </a:extLst>
          </p:cNvPr>
          <p:cNvSpPr txBox="1"/>
          <p:nvPr/>
        </p:nvSpPr>
        <p:spPr>
          <a:xfrm>
            <a:off x="6912768" y="1276293"/>
            <a:ext cx="3600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영어 대소문자 또는 한글만 입력 가능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583C9C-9D58-4A33-8EFC-0F86E02DBDCA}"/>
              </a:ext>
            </a:extLst>
          </p:cNvPr>
          <p:cNvSpPr txBox="1"/>
          <p:nvPr/>
        </p:nvSpPr>
        <p:spPr>
          <a:xfrm>
            <a:off x="6914613" y="1975399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사용할 비밀번호 입력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E6DE412-DA90-4B1B-B705-0F181081512B}"/>
              </a:ext>
            </a:extLst>
          </p:cNvPr>
          <p:cNvSpPr txBox="1"/>
          <p:nvPr/>
        </p:nvSpPr>
        <p:spPr>
          <a:xfrm>
            <a:off x="6914613" y="2679883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자신의 소속부서 선택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47D856F-ED5B-4FC2-AFD6-691432E87978}"/>
              </a:ext>
            </a:extLst>
          </p:cNvPr>
          <p:cNvSpPr txBox="1"/>
          <p:nvPr/>
        </p:nvSpPr>
        <p:spPr>
          <a:xfrm>
            <a:off x="6914613" y="3337827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주민번호 체계에 맞는지 검사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‘-’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공백 없이 숫자만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13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자리 입력가능</a:t>
            </a: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9F6ABB43-9221-45B1-95F7-065B8F80A0D6}"/>
              </a:ext>
            </a:extLst>
          </p:cNvPr>
          <p:cNvSpPr/>
          <p:nvPr/>
        </p:nvSpPr>
        <p:spPr>
          <a:xfrm>
            <a:off x="6408712" y="87212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FEC7C51-5C7D-432A-A29D-D85C5BC0F3A0}"/>
              </a:ext>
            </a:extLst>
          </p:cNvPr>
          <p:cNvSpPr/>
          <p:nvPr/>
        </p:nvSpPr>
        <p:spPr>
          <a:xfrm>
            <a:off x="6408712" y="1595883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6852331E-01C2-4E57-BFB8-F7ABF39CF2C4}"/>
              </a:ext>
            </a:extLst>
          </p:cNvPr>
          <p:cNvSpPr/>
          <p:nvPr/>
        </p:nvSpPr>
        <p:spPr>
          <a:xfrm>
            <a:off x="6406867" y="2321341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6F67718C-8BE3-4375-A456-805C88B15AF6}"/>
              </a:ext>
            </a:extLst>
          </p:cNvPr>
          <p:cNvSpPr/>
          <p:nvPr/>
        </p:nvSpPr>
        <p:spPr>
          <a:xfrm>
            <a:off x="6406867" y="2998029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Rectangle 11">
            <a:extLst>
              <a:ext uri="{FF2B5EF4-FFF2-40B4-BE49-F238E27FC236}">
                <a16:creationId xmlns:a16="http://schemas.microsoft.com/office/drawing/2014/main" id="{F84697E7-87B9-457B-BD5B-D164347987F3}"/>
              </a:ext>
            </a:extLst>
          </p:cNvPr>
          <p:cNvSpPr/>
          <p:nvPr/>
        </p:nvSpPr>
        <p:spPr>
          <a:xfrm>
            <a:off x="1414463" y="1643063"/>
            <a:ext cx="3570216" cy="6858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93F1CA3-11BC-4017-9A09-A9DE2B184541}"/>
              </a:ext>
            </a:extLst>
          </p:cNvPr>
          <p:cNvSpPr/>
          <p:nvPr/>
        </p:nvSpPr>
        <p:spPr>
          <a:xfrm>
            <a:off x="1088784" y="1412776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Rectangle 11">
            <a:extLst>
              <a:ext uri="{FF2B5EF4-FFF2-40B4-BE49-F238E27FC236}">
                <a16:creationId xmlns:a16="http://schemas.microsoft.com/office/drawing/2014/main" id="{5D71FC77-A822-4A19-91D5-9334FBE91838}"/>
              </a:ext>
            </a:extLst>
          </p:cNvPr>
          <p:cNvSpPr/>
          <p:nvPr/>
        </p:nvSpPr>
        <p:spPr>
          <a:xfrm>
            <a:off x="1414463" y="2366963"/>
            <a:ext cx="3570251" cy="6905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F51475F6-4877-4EB3-83B1-1AC2DA7EA9BB}"/>
              </a:ext>
            </a:extLst>
          </p:cNvPr>
          <p:cNvSpPr/>
          <p:nvPr/>
        </p:nvSpPr>
        <p:spPr>
          <a:xfrm>
            <a:off x="1415480" y="3090862"/>
            <a:ext cx="3569269" cy="66675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1AC83C2-3E5C-4695-BE46-C2923B852D8C}"/>
              </a:ext>
            </a:extLst>
          </p:cNvPr>
          <p:cNvSpPr/>
          <p:nvPr/>
        </p:nvSpPr>
        <p:spPr>
          <a:xfrm>
            <a:off x="1088784" y="2132856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55F0CF8-082F-4B1B-8568-45F1B3185474}"/>
              </a:ext>
            </a:extLst>
          </p:cNvPr>
          <p:cNvSpPr/>
          <p:nvPr/>
        </p:nvSpPr>
        <p:spPr>
          <a:xfrm>
            <a:off x="1088784" y="2852936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Rectangle 11">
            <a:extLst>
              <a:ext uri="{FF2B5EF4-FFF2-40B4-BE49-F238E27FC236}">
                <a16:creationId xmlns:a16="http://schemas.microsoft.com/office/drawing/2014/main" id="{D76903E1-5504-4106-B4BE-EE743662FB90}"/>
              </a:ext>
            </a:extLst>
          </p:cNvPr>
          <p:cNvSpPr/>
          <p:nvPr/>
        </p:nvSpPr>
        <p:spPr>
          <a:xfrm>
            <a:off x="1415480" y="3795714"/>
            <a:ext cx="3569269" cy="60483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36FEA72-B5DB-4587-95EB-701E43691987}"/>
              </a:ext>
            </a:extLst>
          </p:cNvPr>
          <p:cNvSpPr/>
          <p:nvPr/>
        </p:nvSpPr>
        <p:spPr>
          <a:xfrm>
            <a:off x="1088784" y="364502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A972130C-16A0-4606-AEA1-4114E5ABCF54}"/>
              </a:ext>
            </a:extLst>
          </p:cNvPr>
          <p:cNvSpPr/>
          <p:nvPr/>
        </p:nvSpPr>
        <p:spPr>
          <a:xfrm>
            <a:off x="6159510" y="609654"/>
            <a:ext cx="5769138" cy="5976664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F3BA21-1120-422A-B5AF-6AC781062440}"/>
              </a:ext>
            </a:extLst>
          </p:cNvPr>
          <p:cNvSpPr txBox="1"/>
          <p:nvPr/>
        </p:nvSpPr>
        <p:spPr>
          <a:xfrm>
            <a:off x="6766907" y="3794280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이메일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9FC217-C0AE-470E-BEBA-CFEEFCF49A1D}"/>
              </a:ext>
            </a:extLst>
          </p:cNvPr>
          <p:cNvSpPr txBox="1"/>
          <p:nvPr/>
        </p:nvSpPr>
        <p:spPr>
          <a:xfrm>
            <a:off x="6766907" y="4463326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전화번호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E519D2E-7976-4C87-A5E2-3F75C3F20287}"/>
              </a:ext>
            </a:extLst>
          </p:cNvPr>
          <p:cNvSpPr txBox="1"/>
          <p:nvPr/>
        </p:nvSpPr>
        <p:spPr>
          <a:xfrm>
            <a:off x="6766907" y="5178097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가입하기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A19D8DC-028A-4A45-97BB-E8E76FFE058B}"/>
              </a:ext>
            </a:extLst>
          </p:cNvPr>
          <p:cNvSpPr txBox="1"/>
          <p:nvPr/>
        </p:nvSpPr>
        <p:spPr>
          <a:xfrm>
            <a:off x="6766907" y="5898177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 닫기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7FD749-2F56-4294-A08D-DF0E61220CC2}"/>
              </a:ext>
            </a:extLst>
          </p:cNvPr>
          <p:cNvSpPr txBox="1"/>
          <p:nvPr/>
        </p:nvSpPr>
        <p:spPr>
          <a:xfrm>
            <a:off x="6912768" y="4171972"/>
            <a:ext cx="288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‘@’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포함하여 공백없이 이메일 입력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EB70DDF-716F-4BFC-9F1C-9190611353C7}"/>
              </a:ext>
            </a:extLst>
          </p:cNvPr>
          <p:cNvSpPr txBox="1"/>
          <p:nvPr/>
        </p:nvSpPr>
        <p:spPr>
          <a:xfrm>
            <a:off x="6912767" y="4861028"/>
            <a:ext cx="309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‘-’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공백없이 숫자만 입력 가능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8C014A-45B9-4F1E-B39C-22E9500C876E}"/>
              </a:ext>
            </a:extLst>
          </p:cNvPr>
          <p:cNvSpPr txBox="1"/>
          <p:nvPr/>
        </p:nvSpPr>
        <p:spPr>
          <a:xfrm>
            <a:off x="6912768" y="5554876"/>
            <a:ext cx="5231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회원정보 입력란의 유효성 체크 후</a:t>
            </a:r>
            <a:r>
              <a:rPr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모두 유효성에 맞으면 가입 성공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3F45AD4-4A58-4317-BAF9-88ACA920DC4F}"/>
              </a:ext>
            </a:extLst>
          </p:cNvPr>
          <p:cNvSpPr txBox="1"/>
          <p:nvPr/>
        </p:nvSpPr>
        <p:spPr>
          <a:xfrm>
            <a:off x="6912768" y="6237312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 화면으로 이동</a:t>
            </a: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84A92A5-0024-4B2E-8671-7CF289B6DE92}"/>
              </a:ext>
            </a:extLst>
          </p:cNvPr>
          <p:cNvSpPr/>
          <p:nvPr/>
        </p:nvSpPr>
        <p:spPr>
          <a:xfrm>
            <a:off x="6406867" y="3808783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589E3063-FE00-4835-81B4-78378CB93B3B}"/>
              </a:ext>
            </a:extLst>
          </p:cNvPr>
          <p:cNvSpPr/>
          <p:nvPr/>
        </p:nvSpPr>
        <p:spPr>
          <a:xfrm>
            <a:off x="6406867" y="4481512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ADFDA578-7E65-4351-BC1D-7CC90B635C82}"/>
              </a:ext>
            </a:extLst>
          </p:cNvPr>
          <p:cNvSpPr/>
          <p:nvPr/>
        </p:nvSpPr>
        <p:spPr>
          <a:xfrm>
            <a:off x="6405022" y="519633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F2A8EB0-5D70-4481-B4B1-96E75F416E44}"/>
              </a:ext>
            </a:extLst>
          </p:cNvPr>
          <p:cNvSpPr/>
          <p:nvPr/>
        </p:nvSpPr>
        <p:spPr>
          <a:xfrm>
            <a:off x="6405022" y="5908547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Rectangle 11">
            <a:extLst>
              <a:ext uri="{FF2B5EF4-FFF2-40B4-BE49-F238E27FC236}">
                <a16:creationId xmlns:a16="http://schemas.microsoft.com/office/drawing/2014/main" id="{E95B64DA-0E2A-4386-B242-AB6F49D7E86B}"/>
              </a:ext>
            </a:extLst>
          </p:cNvPr>
          <p:cNvSpPr/>
          <p:nvPr/>
        </p:nvSpPr>
        <p:spPr>
          <a:xfrm>
            <a:off x="1430337" y="4433888"/>
            <a:ext cx="3554353" cy="77152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4" name="Rectangle 11">
            <a:extLst>
              <a:ext uri="{FF2B5EF4-FFF2-40B4-BE49-F238E27FC236}">
                <a16:creationId xmlns:a16="http://schemas.microsoft.com/office/drawing/2014/main" id="{9E0ECF0C-505D-4117-91E9-3D6B1C66A616}"/>
              </a:ext>
            </a:extLst>
          </p:cNvPr>
          <p:cNvSpPr/>
          <p:nvPr/>
        </p:nvSpPr>
        <p:spPr>
          <a:xfrm>
            <a:off x="1430337" y="5238749"/>
            <a:ext cx="3554353" cy="68580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CC88593C-64C8-46AF-8870-77E95AE42355}"/>
              </a:ext>
            </a:extLst>
          </p:cNvPr>
          <p:cNvSpPr/>
          <p:nvPr/>
        </p:nvSpPr>
        <p:spPr>
          <a:xfrm>
            <a:off x="1088784" y="4293096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6D4636C-9CBB-4603-8329-1EA40DDA49DF}"/>
              </a:ext>
            </a:extLst>
          </p:cNvPr>
          <p:cNvSpPr/>
          <p:nvPr/>
        </p:nvSpPr>
        <p:spPr>
          <a:xfrm>
            <a:off x="1088784" y="508518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9" name="Rectangle 11">
            <a:extLst>
              <a:ext uri="{FF2B5EF4-FFF2-40B4-BE49-F238E27FC236}">
                <a16:creationId xmlns:a16="http://schemas.microsoft.com/office/drawing/2014/main" id="{AE9D763E-140F-442F-AADC-A400EA78DAAD}"/>
              </a:ext>
            </a:extLst>
          </p:cNvPr>
          <p:cNvSpPr/>
          <p:nvPr/>
        </p:nvSpPr>
        <p:spPr>
          <a:xfrm>
            <a:off x="1416050" y="6051127"/>
            <a:ext cx="1663700" cy="35919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CB7C05DB-248F-4C26-9134-E598718DB437}"/>
              </a:ext>
            </a:extLst>
          </p:cNvPr>
          <p:cNvSpPr/>
          <p:nvPr/>
        </p:nvSpPr>
        <p:spPr>
          <a:xfrm>
            <a:off x="1126849" y="578922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Rectangle 11">
            <a:extLst>
              <a:ext uri="{FF2B5EF4-FFF2-40B4-BE49-F238E27FC236}">
                <a16:creationId xmlns:a16="http://schemas.microsoft.com/office/drawing/2014/main" id="{7D6E1354-0106-4E0A-9043-D32D5B90507D}"/>
              </a:ext>
            </a:extLst>
          </p:cNvPr>
          <p:cNvSpPr/>
          <p:nvPr/>
        </p:nvSpPr>
        <p:spPr>
          <a:xfrm>
            <a:off x="3327399" y="6051127"/>
            <a:ext cx="1657279" cy="35919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090F9BCD-48E7-4343-AD5F-0ABFA7729FD6}"/>
              </a:ext>
            </a:extLst>
          </p:cNvPr>
          <p:cNvSpPr/>
          <p:nvPr/>
        </p:nvSpPr>
        <p:spPr>
          <a:xfrm>
            <a:off x="2999656" y="580526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8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749438"/>
      </p:ext>
    </p:extLst>
  </p:cSld>
  <p:clrMapOvr>
    <a:masterClrMapping/>
  </p:clrMapOvr>
  <p:transition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CD3319-238C-4EDB-B0BE-275DC223A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19" y="609654"/>
            <a:ext cx="5914181" cy="598799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A1C312-5E85-4F2E-B49B-03EE96115A01}"/>
              </a:ext>
            </a:extLst>
          </p:cNvPr>
          <p:cNvSpPr/>
          <p:nvPr/>
        </p:nvSpPr>
        <p:spPr>
          <a:xfrm>
            <a:off x="335360" y="116632"/>
            <a:ext cx="3024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대시보드 화면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 로그인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D53E4EED-C021-415B-AD70-A456338799AB}"/>
              </a:ext>
            </a:extLst>
          </p:cNvPr>
          <p:cNvSpPr/>
          <p:nvPr/>
        </p:nvSpPr>
        <p:spPr>
          <a:xfrm>
            <a:off x="6168008" y="598322"/>
            <a:ext cx="5760640" cy="598799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A9F4DAD1-5038-4610-B404-C87CDE74B6D9}"/>
              </a:ext>
            </a:extLst>
          </p:cNvPr>
          <p:cNvSpPr/>
          <p:nvPr/>
        </p:nvSpPr>
        <p:spPr>
          <a:xfrm>
            <a:off x="355600" y="1866900"/>
            <a:ext cx="2788667" cy="209278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084E8487-8234-4674-B303-CA68C23FF19D}"/>
              </a:ext>
            </a:extLst>
          </p:cNvPr>
          <p:cNvSpPr/>
          <p:nvPr/>
        </p:nvSpPr>
        <p:spPr>
          <a:xfrm>
            <a:off x="3276599" y="1866900"/>
            <a:ext cx="2866339" cy="209278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17D9C55F-E62A-415C-A2C7-503F2807F564}"/>
              </a:ext>
            </a:extLst>
          </p:cNvPr>
          <p:cNvSpPr/>
          <p:nvPr/>
        </p:nvSpPr>
        <p:spPr>
          <a:xfrm>
            <a:off x="355618" y="4114800"/>
            <a:ext cx="2796517" cy="246221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AD11C324-CBA3-4D74-8243-57A01F4FD3DD}"/>
              </a:ext>
            </a:extLst>
          </p:cNvPr>
          <p:cNvSpPr/>
          <p:nvPr/>
        </p:nvSpPr>
        <p:spPr>
          <a:xfrm>
            <a:off x="3287687" y="4114799"/>
            <a:ext cx="2855251" cy="246221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39A4D2A-8C3F-4651-A357-75CF70FE7A1B}"/>
              </a:ext>
            </a:extLst>
          </p:cNvPr>
          <p:cNvSpPr/>
          <p:nvPr/>
        </p:nvSpPr>
        <p:spPr>
          <a:xfrm>
            <a:off x="222015" y="156319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C7A607F-C522-4285-B153-D9997657DC57}"/>
              </a:ext>
            </a:extLst>
          </p:cNvPr>
          <p:cNvSpPr/>
          <p:nvPr/>
        </p:nvSpPr>
        <p:spPr>
          <a:xfrm>
            <a:off x="3142059" y="156319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53EB095-D32B-42BE-A04D-97EA500609CD}"/>
              </a:ext>
            </a:extLst>
          </p:cNvPr>
          <p:cNvSpPr/>
          <p:nvPr/>
        </p:nvSpPr>
        <p:spPr>
          <a:xfrm>
            <a:off x="191344" y="378904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52F9727D-2016-4890-8084-41A79BDC1889}"/>
              </a:ext>
            </a:extLst>
          </p:cNvPr>
          <p:cNvSpPr/>
          <p:nvPr/>
        </p:nvSpPr>
        <p:spPr>
          <a:xfrm>
            <a:off x="3110110" y="378904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D85F5CBA-A303-4BAA-9F34-A1F934CE7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8790DF5-F134-460D-9006-3B5B294B96DB}"/>
              </a:ext>
            </a:extLst>
          </p:cNvPr>
          <p:cNvSpPr txBox="1"/>
          <p:nvPr/>
        </p:nvSpPr>
        <p:spPr>
          <a:xfrm>
            <a:off x="6816080" y="1137052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월별 보고서 결재 횟수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7E392C-ADCF-4B68-9B64-365ACF0E98FE}"/>
              </a:ext>
            </a:extLst>
          </p:cNvPr>
          <p:cNvSpPr txBox="1"/>
          <p:nvPr/>
        </p:nvSpPr>
        <p:spPr>
          <a:xfrm>
            <a:off x="6816080" y="2135941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전체 직원 보고서별 결재상태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9409C09-0D26-4A60-8BAE-D5C1C5E52B74}"/>
              </a:ext>
            </a:extLst>
          </p:cNvPr>
          <p:cNvSpPr txBox="1"/>
          <p:nvPr/>
        </p:nvSpPr>
        <p:spPr>
          <a:xfrm>
            <a:off x="6816080" y="3164976"/>
            <a:ext cx="3886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전체 직원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보고서 항목별 통계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44C43F-332B-48FD-A63E-E3BC39E6ECAF}"/>
              </a:ext>
            </a:extLst>
          </p:cNvPr>
          <p:cNvSpPr txBox="1"/>
          <p:nvPr/>
        </p:nvSpPr>
        <p:spPr>
          <a:xfrm>
            <a:off x="6816080" y="4116658"/>
            <a:ext cx="2593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결재 요청 목록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68FEFE-3AED-4B02-B320-DD6A4AB464CF}"/>
              </a:ext>
            </a:extLst>
          </p:cNvPr>
          <p:cNvSpPr txBox="1"/>
          <p:nvPr/>
        </p:nvSpPr>
        <p:spPr>
          <a:xfrm>
            <a:off x="6961940" y="1594636"/>
            <a:ext cx="4390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관리자는 전체적인 월별 보고서 결재 횟수 통계를 볼 수 있음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45C4A3-F5BC-4D6B-BF37-DB8FF8F9EEC4}"/>
              </a:ext>
            </a:extLst>
          </p:cNvPr>
          <p:cNvSpPr txBox="1"/>
          <p:nvPr/>
        </p:nvSpPr>
        <p:spPr>
          <a:xfrm>
            <a:off x="6889932" y="2572551"/>
            <a:ext cx="4390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관리자는 전체적으로 등록된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보고서별 결재 상태 통계를 볼 수 있음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5401F1-E32B-4BEA-84F5-59797A1708E5}"/>
              </a:ext>
            </a:extLst>
          </p:cNvPr>
          <p:cNvSpPr txBox="1"/>
          <p:nvPr/>
        </p:nvSpPr>
        <p:spPr>
          <a:xfrm>
            <a:off x="6852954" y="3573016"/>
            <a:ext cx="4283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관리자는 전체적으로 등록된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각 보고서 항목별 통계 상태 통계를 볼 수 있음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34F545-30CA-45C5-9C0C-A6FCBAB2CDFF}"/>
              </a:ext>
            </a:extLst>
          </p:cNvPr>
          <p:cNvSpPr txBox="1"/>
          <p:nvPr/>
        </p:nvSpPr>
        <p:spPr>
          <a:xfrm>
            <a:off x="6889936" y="4561964"/>
            <a:ext cx="4678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관리자에게는 결재요청을 할 수 없으므로 목록이 없음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8920D61-1367-4844-95FA-064F19E7DDAC}"/>
              </a:ext>
            </a:extLst>
          </p:cNvPr>
          <p:cNvSpPr/>
          <p:nvPr/>
        </p:nvSpPr>
        <p:spPr>
          <a:xfrm>
            <a:off x="6456040" y="115155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C0AB3CA-0ECE-44EB-97CF-E8227F4860C3}"/>
              </a:ext>
            </a:extLst>
          </p:cNvPr>
          <p:cNvSpPr/>
          <p:nvPr/>
        </p:nvSpPr>
        <p:spPr>
          <a:xfrm>
            <a:off x="6456040" y="2154127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09A55A8D-1248-4F30-B610-F8ADF2B4ED0A}"/>
              </a:ext>
            </a:extLst>
          </p:cNvPr>
          <p:cNvSpPr/>
          <p:nvPr/>
        </p:nvSpPr>
        <p:spPr>
          <a:xfrm>
            <a:off x="6454195" y="3183213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C2B7E6A7-9835-4729-A49F-12606C71182C}"/>
              </a:ext>
            </a:extLst>
          </p:cNvPr>
          <p:cNvSpPr/>
          <p:nvPr/>
        </p:nvSpPr>
        <p:spPr>
          <a:xfrm>
            <a:off x="6454195" y="412702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8728775"/>
      </p:ext>
    </p:extLst>
  </p:cSld>
  <p:clrMapOvr>
    <a:masterClrMapping/>
  </p:clrMapOvr>
  <p:transition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7213E065-253D-45C0-B70D-AAABE6FD5FAE}"/>
              </a:ext>
            </a:extLst>
          </p:cNvPr>
          <p:cNvSpPr/>
          <p:nvPr/>
        </p:nvSpPr>
        <p:spPr>
          <a:xfrm>
            <a:off x="263352" y="548680"/>
            <a:ext cx="11665296" cy="60684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8F580B-A452-4EF8-80F3-6C8662E2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74" y="548679"/>
            <a:ext cx="5905376" cy="606841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A1C312-5E85-4F2E-B49B-03EE96115A01}"/>
              </a:ext>
            </a:extLst>
          </p:cNvPr>
          <p:cNvSpPr/>
          <p:nvPr/>
        </p:nvSpPr>
        <p:spPr>
          <a:xfrm>
            <a:off x="335360" y="116632"/>
            <a:ext cx="3456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대시보드 화면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b="1" spc="-150" dirty="0" err="1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임은석</a:t>
            </a:r>
            <a:r>
              <a:rPr lang="ko-KR" altLang="en-US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 대리 로그인</a:t>
            </a:r>
            <a:r>
              <a:rPr lang="en-US" altLang="ko-KR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)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D53E4EED-C021-415B-AD70-A456338799AB}"/>
              </a:ext>
            </a:extLst>
          </p:cNvPr>
          <p:cNvSpPr/>
          <p:nvPr/>
        </p:nvSpPr>
        <p:spPr>
          <a:xfrm>
            <a:off x="6168008" y="548678"/>
            <a:ext cx="5760640" cy="606841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Rectangle 11">
            <a:extLst>
              <a:ext uri="{FF2B5EF4-FFF2-40B4-BE49-F238E27FC236}">
                <a16:creationId xmlns:a16="http://schemas.microsoft.com/office/drawing/2014/main" id="{F2CD0F97-6D00-483F-A85E-8F4E5D6CAA95}"/>
              </a:ext>
            </a:extLst>
          </p:cNvPr>
          <p:cNvSpPr/>
          <p:nvPr/>
        </p:nvSpPr>
        <p:spPr>
          <a:xfrm>
            <a:off x="361950" y="1833241"/>
            <a:ext cx="2783820" cy="207204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Rectangle 11">
            <a:extLst>
              <a:ext uri="{FF2B5EF4-FFF2-40B4-BE49-F238E27FC236}">
                <a16:creationId xmlns:a16="http://schemas.microsoft.com/office/drawing/2014/main" id="{829C3A4C-7289-4367-9D7A-551B512DEE59}"/>
              </a:ext>
            </a:extLst>
          </p:cNvPr>
          <p:cNvSpPr/>
          <p:nvPr/>
        </p:nvSpPr>
        <p:spPr>
          <a:xfrm>
            <a:off x="3292227" y="1835150"/>
            <a:ext cx="2770435" cy="20616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C21EA40D-0E0B-4FF8-B292-3171B9C64E12}"/>
              </a:ext>
            </a:extLst>
          </p:cNvPr>
          <p:cNvSpPr/>
          <p:nvPr/>
        </p:nvSpPr>
        <p:spPr>
          <a:xfrm>
            <a:off x="365675" y="4068628"/>
            <a:ext cx="2778594" cy="254846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Rectangle 11">
            <a:extLst>
              <a:ext uri="{FF2B5EF4-FFF2-40B4-BE49-F238E27FC236}">
                <a16:creationId xmlns:a16="http://schemas.microsoft.com/office/drawing/2014/main" id="{84B00B24-095B-4431-9975-502D9D9BE46D}"/>
              </a:ext>
            </a:extLst>
          </p:cNvPr>
          <p:cNvSpPr/>
          <p:nvPr/>
        </p:nvSpPr>
        <p:spPr>
          <a:xfrm>
            <a:off x="3292228" y="4068795"/>
            <a:ext cx="2768637" cy="25445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D45C1DB-9FF8-4862-AAA8-5C49B03B79A5}"/>
              </a:ext>
            </a:extLst>
          </p:cNvPr>
          <p:cNvSpPr/>
          <p:nvPr/>
        </p:nvSpPr>
        <p:spPr>
          <a:xfrm>
            <a:off x="221904" y="1556792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C074D6C-B7E1-4FC0-8BF9-D802147E02F6}"/>
              </a:ext>
            </a:extLst>
          </p:cNvPr>
          <p:cNvSpPr/>
          <p:nvPr/>
        </p:nvSpPr>
        <p:spPr>
          <a:xfrm>
            <a:off x="3138378" y="1558137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94C313D-D8E6-495B-8B61-8A6EC902DE47}"/>
              </a:ext>
            </a:extLst>
          </p:cNvPr>
          <p:cNvSpPr/>
          <p:nvPr/>
        </p:nvSpPr>
        <p:spPr>
          <a:xfrm>
            <a:off x="191344" y="378904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307B67D-5335-40E6-856E-5AB9E8FDA5E1}"/>
              </a:ext>
            </a:extLst>
          </p:cNvPr>
          <p:cNvSpPr/>
          <p:nvPr/>
        </p:nvSpPr>
        <p:spPr>
          <a:xfrm>
            <a:off x="3107668" y="3794851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E0B0556F-981C-4053-8743-4612C2EA10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A5B0C03-4E93-4CBF-95EA-15DD925B9E0E}"/>
              </a:ext>
            </a:extLst>
          </p:cNvPr>
          <p:cNvSpPr txBox="1"/>
          <p:nvPr/>
        </p:nvSpPr>
        <p:spPr>
          <a:xfrm>
            <a:off x="6816080" y="1065044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월별 보고서 결재 횟수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A89BC9B-4B01-4891-9748-AFD867B2848D}"/>
              </a:ext>
            </a:extLst>
          </p:cNvPr>
          <p:cNvSpPr txBox="1"/>
          <p:nvPr/>
        </p:nvSpPr>
        <p:spPr>
          <a:xfrm>
            <a:off x="6816080" y="1916832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등록한</a:t>
            </a:r>
            <a:r>
              <a:rPr lang="ko-KR" altLang="en-US" sz="2000" b="1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보고서별 결재상태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7E015DF-6D85-4BDF-A996-9D1AFB2AB058}"/>
              </a:ext>
            </a:extLst>
          </p:cNvPr>
          <p:cNvSpPr txBox="1"/>
          <p:nvPr/>
        </p:nvSpPr>
        <p:spPr>
          <a:xfrm>
            <a:off x="6816080" y="2729843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등록한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보고서 항목별 통계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3824FB0-839B-4EE1-B623-153FC5EAE066}"/>
              </a:ext>
            </a:extLst>
          </p:cNvPr>
          <p:cNvSpPr txBox="1"/>
          <p:nvPr/>
        </p:nvSpPr>
        <p:spPr>
          <a:xfrm>
            <a:off x="6816080" y="3537509"/>
            <a:ext cx="2593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결재 요청 목록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E574AEE-5865-4011-AD97-1351B3BDB8CD}"/>
              </a:ext>
            </a:extLst>
          </p:cNvPr>
          <p:cNvSpPr txBox="1"/>
          <p:nvPr/>
        </p:nvSpPr>
        <p:spPr>
          <a:xfrm>
            <a:off x="6907138" y="1522628"/>
            <a:ext cx="4866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접속자의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월별 보고서 결재 횟수 통계를 볼 수 있음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C0D699D-1BCC-4D92-81DA-61BF7CEA2540}"/>
              </a:ext>
            </a:extLst>
          </p:cNvPr>
          <p:cNvSpPr txBox="1"/>
          <p:nvPr/>
        </p:nvSpPr>
        <p:spPr>
          <a:xfrm>
            <a:off x="6889932" y="2353442"/>
            <a:ext cx="4940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접속자의 각 보고서별 결재 상태 통계를 볼 수 있음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54BBAE6-691F-4129-87ED-0CD0767E09F6}"/>
              </a:ext>
            </a:extLst>
          </p:cNvPr>
          <p:cNvSpPr txBox="1"/>
          <p:nvPr/>
        </p:nvSpPr>
        <p:spPr>
          <a:xfrm>
            <a:off x="6877633" y="3177179"/>
            <a:ext cx="5339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접속자의 각 보고서 항목별 통계 상태 통계를 볼 수 있음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BB1199-A44B-41B7-B4E3-F1A63F90BAD5}"/>
              </a:ext>
            </a:extLst>
          </p:cNvPr>
          <p:cNvSpPr txBox="1"/>
          <p:nvPr/>
        </p:nvSpPr>
        <p:spPr>
          <a:xfrm>
            <a:off x="6861360" y="3982815"/>
            <a:ext cx="4750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접속자의 결재 요청 목록 상태를 볼 수 있음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06C3AA25-1A3F-46EF-AF79-B3DCC1C12EF3}"/>
              </a:ext>
            </a:extLst>
          </p:cNvPr>
          <p:cNvSpPr/>
          <p:nvPr/>
        </p:nvSpPr>
        <p:spPr>
          <a:xfrm>
            <a:off x="6456040" y="1079547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4BEC6FD-C8CD-471C-BEB0-69E9DDA4F6B4}"/>
              </a:ext>
            </a:extLst>
          </p:cNvPr>
          <p:cNvSpPr/>
          <p:nvPr/>
        </p:nvSpPr>
        <p:spPr>
          <a:xfrm>
            <a:off x="6456040" y="193501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96CEB006-301D-4C4F-82BF-68C0578F555C}"/>
              </a:ext>
            </a:extLst>
          </p:cNvPr>
          <p:cNvSpPr/>
          <p:nvPr/>
        </p:nvSpPr>
        <p:spPr>
          <a:xfrm>
            <a:off x="6454195" y="274808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7A9BFFEA-ED64-40F2-839D-6483667AA080}"/>
              </a:ext>
            </a:extLst>
          </p:cNvPr>
          <p:cNvSpPr/>
          <p:nvPr/>
        </p:nvSpPr>
        <p:spPr>
          <a:xfrm>
            <a:off x="6454195" y="3547879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5877861"/>
      </p:ext>
    </p:extLst>
  </p:cSld>
  <p:clrMapOvr>
    <a:masterClrMapping/>
  </p:clrMapOvr>
  <p:transition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D643BBF5-9AF8-47B6-AA45-B860BBFC77DB}"/>
              </a:ext>
            </a:extLst>
          </p:cNvPr>
          <p:cNvSpPr/>
          <p:nvPr/>
        </p:nvSpPr>
        <p:spPr>
          <a:xfrm>
            <a:off x="263352" y="548680"/>
            <a:ext cx="11665296" cy="60684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A1C312-5E85-4F2E-B49B-03EE96115A01}"/>
              </a:ext>
            </a:extLst>
          </p:cNvPr>
          <p:cNvSpPr/>
          <p:nvPr/>
        </p:nvSpPr>
        <p:spPr>
          <a:xfrm>
            <a:off x="292576" y="116632"/>
            <a:ext cx="3499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공지사항 검색 화면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 로그인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D53E4EED-C021-415B-AD70-A456338799AB}"/>
              </a:ext>
            </a:extLst>
          </p:cNvPr>
          <p:cNvSpPr/>
          <p:nvPr/>
        </p:nvSpPr>
        <p:spPr>
          <a:xfrm>
            <a:off x="6144208" y="556591"/>
            <a:ext cx="5784440" cy="6060504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A7908B-DAB6-4CAD-84F3-D47EE8337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07" y="556591"/>
            <a:ext cx="5882701" cy="60605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988995D-A525-446A-9D63-04E715E31532}"/>
              </a:ext>
            </a:extLst>
          </p:cNvPr>
          <p:cNvSpPr txBox="1"/>
          <p:nvPr/>
        </p:nvSpPr>
        <p:spPr>
          <a:xfrm>
            <a:off x="6817928" y="1065044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 페이지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D18D7C-F548-40F3-8971-22ABDD55DD7C}"/>
              </a:ext>
            </a:extLst>
          </p:cNvPr>
          <p:cNvSpPr txBox="1"/>
          <p:nvPr/>
        </p:nvSpPr>
        <p:spPr>
          <a:xfrm>
            <a:off x="6817928" y="1878106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공지사항 검색 및 조건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23D408-D6FD-4B3D-91B6-5E3B83DDA76C}"/>
              </a:ext>
            </a:extLst>
          </p:cNvPr>
          <p:cNvSpPr txBox="1"/>
          <p:nvPr/>
        </p:nvSpPr>
        <p:spPr>
          <a:xfrm>
            <a:off x="6817928" y="2636912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페이징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처리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A5F189-0B89-4A97-B5A9-77453C8CD5F2}"/>
              </a:ext>
            </a:extLst>
          </p:cNvPr>
          <p:cNvSpPr txBox="1"/>
          <p:nvPr/>
        </p:nvSpPr>
        <p:spPr>
          <a:xfrm>
            <a:off x="6817928" y="3444578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글쓰기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BFE938-EF19-4F68-91A1-893AA4E85317}"/>
              </a:ext>
            </a:extLst>
          </p:cNvPr>
          <p:cNvSpPr txBox="1"/>
          <p:nvPr/>
        </p:nvSpPr>
        <p:spPr>
          <a:xfrm>
            <a:off x="6963788" y="1522628"/>
            <a:ext cx="4964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 페이지는 관리자 아이디로 로그인 했을 때만 보임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F6906A-2590-4C7E-B346-3EA23391A119}"/>
              </a:ext>
            </a:extLst>
          </p:cNvPr>
          <p:cNvSpPr txBox="1"/>
          <p:nvPr/>
        </p:nvSpPr>
        <p:spPr>
          <a:xfrm>
            <a:off x="6963788" y="2314716"/>
            <a:ext cx="4318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and, or /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어제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검색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모두검색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행보기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BB8FA1-72D2-47E2-AD50-4EE6964E23C6}"/>
              </a:ext>
            </a:extLst>
          </p:cNvPr>
          <p:cNvSpPr txBox="1"/>
          <p:nvPr/>
        </p:nvSpPr>
        <p:spPr>
          <a:xfrm>
            <a:off x="6963788" y="3084248"/>
            <a:ext cx="4462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페이지 이동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84FEAD-01D4-4891-95CE-C6C8AB922908}"/>
              </a:ext>
            </a:extLst>
          </p:cNvPr>
          <p:cNvSpPr txBox="1"/>
          <p:nvPr/>
        </p:nvSpPr>
        <p:spPr>
          <a:xfrm>
            <a:off x="6961943" y="3889884"/>
            <a:ext cx="4750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글쓰기 버튼은 관리자 아이디로 로그인 했을 때만 보임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5D843CE-1F7C-4D61-8E47-B42F51E3C82D}"/>
              </a:ext>
            </a:extLst>
          </p:cNvPr>
          <p:cNvSpPr/>
          <p:nvPr/>
        </p:nvSpPr>
        <p:spPr>
          <a:xfrm>
            <a:off x="6457888" y="1079547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BA930DF-C754-430A-8E5D-159ACBFD08EC}"/>
              </a:ext>
            </a:extLst>
          </p:cNvPr>
          <p:cNvSpPr/>
          <p:nvPr/>
        </p:nvSpPr>
        <p:spPr>
          <a:xfrm>
            <a:off x="6457888" y="1896292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06324BB-8EA7-4F01-B8CC-24858D49B981}"/>
              </a:ext>
            </a:extLst>
          </p:cNvPr>
          <p:cNvSpPr/>
          <p:nvPr/>
        </p:nvSpPr>
        <p:spPr>
          <a:xfrm>
            <a:off x="6456043" y="2655149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5AD1A19-A0F1-45B7-B73E-BA3DA66E2A77}"/>
              </a:ext>
            </a:extLst>
          </p:cNvPr>
          <p:cNvSpPr/>
          <p:nvPr/>
        </p:nvSpPr>
        <p:spPr>
          <a:xfrm>
            <a:off x="6456043" y="345494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3C41BB88-0296-419B-A2DC-299391D219F4}"/>
              </a:ext>
            </a:extLst>
          </p:cNvPr>
          <p:cNvSpPr/>
          <p:nvPr/>
        </p:nvSpPr>
        <p:spPr>
          <a:xfrm>
            <a:off x="4558734" y="542100"/>
            <a:ext cx="673170" cy="6390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Rectangle 11">
            <a:extLst>
              <a:ext uri="{FF2B5EF4-FFF2-40B4-BE49-F238E27FC236}">
                <a16:creationId xmlns:a16="http://schemas.microsoft.com/office/drawing/2014/main" id="{546BC525-7095-4741-8CD2-02CC1BD54A20}"/>
              </a:ext>
            </a:extLst>
          </p:cNvPr>
          <p:cNvSpPr/>
          <p:nvPr/>
        </p:nvSpPr>
        <p:spPr>
          <a:xfrm>
            <a:off x="5231905" y="5949950"/>
            <a:ext cx="540245" cy="37464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31FDAED-06D5-40FE-89A7-EC9978CA75FF}"/>
              </a:ext>
            </a:extLst>
          </p:cNvPr>
          <p:cNvSpPr/>
          <p:nvPr/>
        </p:nvSpPr>
        <p:spPr>
          <a:xfrm>
            <a:off x="4186709" y="251123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52594E0-40BB-4F2F-8AEA-3EE11089C4E7}"/>
              </a:ext>
            </a:extLst>
          </p:cNvPr>
          <p:cNvSpPr/>
          <p:nvPr/>
        </p:nvSpPr>
        <p:spPr>
          <a:xfrm>
            <a:off x="4859315" y="5625206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1AB877D-CAB9-49F4-B774-CA200E925816}"/>
              </a:ext>
            </a:extLst>
          </p:cNvPr>
          <p:cNvSpPr/>
          <p:nvPr/>
        </p:nvSpPr>
        <p:spPr>
          <a:xfrm>
            <a:off x="140767" y="1345531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B209820-1973-4B11-B45C-C58EB50F0E5A}"/>
              </a:ext>
            </a:extLst>
          </p:cNvPr>
          <p:cNvSpPr/>
          <p:nvPr/>
        </p:nvSpPr>
        <p:spPr>
          <a:xfrm>
            <a:off x="2639616" y="562282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Rectangle 11">
            <a:extLst>
              <a:ext uri="{FF2B5EF4-FFF2-40B4-BE49-F238E27FC236}">
                <a16:creationId xmlns:a16="http://schemas.microsoft.com/office/drawing/2014/main" id="{9521D80B-5B68-4BEE-9BB7-BFF68BF0C265}"/>
              </a:ext>
            </a:extLst>
          </p:cNvPr>
          <p:cNvSpPr/>
          <p:nvPr/>
        </p:nvSpPr>
        <p:spPr>
          <a:xfrm>
            <a:off x="2963652" y="5953125"/>
            <a:ext cx="468052" cy="35619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Rectangle 11">
            <a:extLst>
              <a:ext uri="{FF2B5EF4-FFF2-40B4-BE49-F238E27FC236}">
                <a16:creationId xmlns:a16="http://schemas.microsoft.com/office/drawing/2014/main" id="{94FDF170-D79F-4BFE-B2A5-9BCD53C746B9}"/>
              </a:ext>
            </a:extLst>
          </p:cNvPr>
          <p:cNvSpPr/>
          <p:nvPr/>
        </p:nvSpPr>
        <p:spPr>
          <a:xfrm>
            <a:off x="505019" y="1647826"/>
            <a:ext cx="5301102" cy="79057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5AF3DC09-1A87-4BB4-97C2-FEA6B4FC4F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35401"/>
      </p:ext>
    </p:extLst>
  </p:cSld>
  <p:clrMapOvr>
    <a:masterClrMapping/>
  </p:clrMapOvr>
  <p:transition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D53E4EED-C021-415B-AD70-A456338799AB}"/>
              </a:ext>
            </a:extLst>
          </p:cNvPr>
          <p:cNvSpPr/>
          <p:nvPr/>
        </p:nvSpPr>
        <p:spPr>
          <a:xfrm>
            <a:off x="6144208" y="609654"/>
            <a:ext cx="5784440" cy="5976664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CA4C8B6-A3CF-4E53-BB12-36DFA62DF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609654"/>
            <a:ext cx="5880856" cy="5976664"/>
          </a:xfrm>
          <a:prstGeom prst="rect">
            <a:avLst/>
          </a:prstGeom>
        </p:spPr>
      </p:pic>
      <p:sp>
        <p:nvSpPr>
          <p:cNvPr id="46" name="Rectangle 11">
            <a:extLst>
              <a:ext uri="{FF2B5EF4-FFF2-40B4-BE49-F238E27FC236}">
                <a16:creationId xmlns:a16="http://schemas.microsoft.com/office/drawing/2014/main" id="{26355F65-2B42-4723-AB86-41067F64FD98}"/>
              </a:ext>
            </a:extLst>
          </p:cNvPr>
          <p:cNvSpPr/>
          <p:nvPr/>
        </p:nvSpPr>
        <p:spPr>
          <a:xfrm>
            <a:off x="4871864" y="620688"/>
            <a:ext cx="504056" cy="61121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Rectangle 11">
            <a:extLst>
              <a:ext uri="{FF2B5EF4-FFF2-40B4-BE49-F238E27FC236}">
                <a16:creationId xmlns:a16="http://schemas.microsoft.com/office/drawing/2014/main" id="{6B7AFBF7-871C-437F-A4FC-FD6DAD61D675}"/>
              </a:ext>
            </a:extLst>
          </p:cNvPr>
          <p:cNvSpPr/>
          <p:nvPr/>
        </p:nvSpPr>
        <p:spPr>
          <a:xfrm>
            <a:off x="5267909" y="5931667"/>
            <a:ext cx="540059" cy="30564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0744704-9DA0-48F0-A8D8-63E29D9D3B66}"/>
              </a:ext>
            </a:extLst>
          </p:cNvPr>
          <p:cNvSpPr/>
          <p:nvPr/>
        </p:nvSpPr>
        <p:spPr>
          <a:xfrm>
            <a:off x="4890914" y="561781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1BC71D9-EE20-48D1-9319-A3FC9C91C6DB}"/>
              </a:ext>
            </a:extLst>
          </p:cNvPr>
          <p:cNvSpPr/>
          <p:nvPr/>
        </p:nvSpPr>
        <p:spPr>
          <a:xfrm>
            <a:off x="4524524" y="30306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52AEF61-5753-4876-AA58-F8EAD79042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D621F91-2100-4273-89C1-0505C48CE390}"/>
              </a:ext>
            </a:extLst>
          </p:cNvPr>
          <p:cNvSpPr txBox="1"/>
          <p:nvPr/>
        </p:nvSpPr>
        <p:spPr>
          <a:xfrm>
            <a:off x="6816080" y="1110241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 페이지 메뉴 안보임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1F62C6-9631-44EA-B873-56F3F96FDDF2}"/>
              </a:ext>
            </a:extLst>
          </p:cNvPr>
          <p:cNvSpPr txBox="1"/>
          <p:nvPr/>
        </p:nvSpPr>
        <p:spPr>
          <a:xfrm>
            <a:off x="6816080" y="1964533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글쓰기 버튼 안보임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C6BC91-AA03-49F0-9697-F67B1E8DBB4D}"/>
              </a:ext>
            </a:extLst>
          </p:cNvPr>
          <p:cNvSpPr txBox="1"/>
          <p:nvPr/>
        </p:nvSpPr>
        <p:spPr>
          <a:xfrm>
            <a:off x="6961940" y="1567825"/>
            <a:ext cx="4966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 페이지는 관리자 아이디로 로그인 했을 때만 보임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384F3A-C6BB-447D-9543-8EB97E8D82CC}"/>
              </a:ext>
            </a:extLst>
          </p:cNvPr>
          <p:cNvSpPr txBox="1"/>
          <p:nvPr/>
        </p:nvSpPr>
        <p:spPr>
          <a:xfrm>
            <a:off x="6961940" y="2401143"/>
            <a:ext cx="4774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글쓰기 버튼은 관리자 아이디로 로그인 했을 때만 보임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F873841-7C92-4649-88A6-F6D1F0433F5E}"/>
              </a:ext>
            </a:extLst>
          </p:cNvPr>
          <p:cNvSpPr/>
          <p:nvPr/>
        </p:nvSpPr>
        <p:spPr>
          <a:xfrm>
            <a:off x="6456040" y="112474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BD5282F-CC42-46F7-9B67-275769DF8B9B}"/>
              </a:ext>
            </a:extLst>
          </p:cNvPr>
          <p:cNvSpPr/>
          <p:nvPr/>
        </p:nvSpPr>
        <p:spPr>
          <a:xfrm>
            <a:off x="6456040" y="1982719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CBEC270-254E-47E9-B87F-CAB0DB60D46C}"/>
              </a:ext>
            </a:extLst>
          </p:cNvPr>
          <p:cNvSpPr/>
          <p:nvPr/>
        </p:nvSpPr>
        <p:spPr>
          <a:xfrm>
            <a:off x="292576" y="116632"/>
            <a:ext cx="3571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공지사항 검색 </a:t>
            </a:r>
            <a:r>
              <a:rPr kumimoji="0" lang="ko-KR" altLang="en-US" sz="18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직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원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ID 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로그인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292389"/>
      </p:ext>
    </p:extLst>
  </p:cSld>
  <p:clrMapOvr>
    <a:masterClrMapping/>
  </p:clrMapOvr>
  <p:transition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CAD07E-126C-461D-B61F-6D24E50D1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1" y="609654"/>
            <a:ext cx="5877098" cy="597666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A1C312-5E85-4F2E-B49B-03EE96115A01}"/>
              </a:ext>
            </a:extLst>
          </p:cNvPr>
          <p:cNvSpPr/>
          <p:nvPr/>
        </p:nvSpPr>
        <p:spPr>
          <a:xfrm>
            <a:off x="263352" y="116632"/>
            <a:ext cx="34284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공지사항 등록 화면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 로그인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D53E4EED-C021-415B-AD70-A456338799AB}"/>
              </a:ext>
            </a:extLst>
          </p:cNvPr>
          <p:cNvSpPr/>
          <p:nvPr/>
        </p:nvSpPr>
        <p:spPr>
          <a:xfrm>
            <a:off x="6134100" y="609654"/>
            <a:ext cx="5794547" cy="5976664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80FB2A56-D439-4304-9253-21C5C63307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48" name="Rectangle 11">
            <a:extLst>
              <a:ext uri="{FF2B5EF4-FFF2-40B4-BE49-F238E27FC236}">
                <a16:creationId xmlns:a16="http://schemas.microsoft.com/office/drawing/2014/main" id="{0B9AB53A-F093-45F3-A49F-9299EF32F510}"/>
              </a:ext>
            </a:extLst>
          </p:cNvPr>
          <p:cNvSpPr/>
          <p:nvPr/>
        </p:nvSpPr>
        <p:spPr>
          <a:xfrm>
            <a:off x="2609850" y="5995988"/>
            <a:ext cx="538163" cy="3714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A2B6464-8D1D-40D1-9726-296FDFD00801}"/>
              </a:ext>
            </a:extLst>
          </p:cNvPr>
          <p:cNvSpPr/>
          <p:nvPr/>
        </p:nvSpPr>
        <p:spPr>
          <a:xfrm>
            <a:off x="2351584" y="5670550"/>
            <a:ext cx="360040" cy="3520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Rectangle 11">
            <a:extLst>
              <a:ext uri="{FF2B5EF4-FFF2-40B4-BE49-F238E27FC236}">
                <a16:creationId xmlns:a16="http://schemas.microsoft.com/office/drawing/2014/main" id="{86166F1E-8C31-4F11-8A1D-46F8FDB39946}"/>
              </a:ext>
            </a:extLst>
          </p:cNvPr>
          <p:cNvSpPr/>
          <p:nvPr/>
        </p:nvSpPr>
        <p:spPr>
          <a:xfrm>
            <a:off x="3148013" y="5995988"/>
            <a:ext cx="642937" cy="3714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5AB2DA3-5DC7-4BDA-84C5-0D3524934F70}"/>
              </a:ext>
            </a:extLst>
          </p:cNvPr>
          <p:cNvSpPr/>
          <p:nvPr/>
        </p:nvSpPr>
        <p:spPr>
          <a:xfrm>
            <a:off x="3022107" y="5661248"/>
            <a:ext cx="360040" cy="3520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2D9C95-D746-455A-BE43-C2703FAA00A1}"/>
              </a:ext>
            </a:extLst>
          </p:cNvPr>
          <p:cNvSpPr txBox="1"/>
          <p:nvPr/>
        </p:nvSpPr>
        <p:spPr>
          <a:xfrm>
            <a:off x="6816080" y="1083612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공지사항 등록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835C13-F637-4AE7-9C8F-36FBAC9F4E93}"/>
              </a:ext>
            </a:extLst>
          </p:cNvPr>
          <p:cNvSpPr txBox="1"/>
          <p:nvPr/>
        </p:nvSpPr>
        <p:spPr>
          <a:xfrm>
            <a:off x="6961940" y="1541196"/>
            <a:ext cx="4318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제목과 내용 모두 입력해야 등록 가능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제목은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자를 넘을 수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없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음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8A471BE-BDB5-4516-8272-74677A5B597C}"/>
              </a:ext>
            </a:extLst>
          </p:cNvPr>
          <p:cNvSpPr/>
          <p:nvPr/>
        </p:nvSpPr>
        <p:spPr>
          <a:xfrm>
            <a:off x="6456040" y="109811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A93404-7AF6-49C9-A0B4-4F09C44D5D9A}"/>
              </a:ext>
            </a:extLst>
          </p:cNvPr>
          <p:cNvSpPr txBox="1"/>
          <p:nvPr/>
        </p:nvSpPr>
        <p:spPr>
          <a:xfrm>
            <a:off x="6816080" y="2108549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화면 닫기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71AED9-EF1D-42B2-90DB-2FE2C4996024}"/>
              </a:ext>
            </a:extLst>
          </p:cNvPr>
          <p:cNvSpPr txBox="1"/>
          <p:nvPr/>
        </p:nvSpPr>
        <p:spPr>
          <a:xfrm>
            <a:off x="6961940" y="2545159"/>
            <a:ext cx="4318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공지사항 검색 화면으로 이동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39AAA62-CEE1-4CA8-92C6-B30E3E22D940}"/>
              </a:ext>
            </a:extLst>
          </p:cNvPr>
          <p:cNvSpPr/>
          <p:nvPr/>
        </p:nvSpPr>
        <p:spPr>
          <a:xfrm>
            <a:off x="6456040" y="212673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4075491"/>
      </p:ext>
    </p:extLst>
  </p:cSld>
  <p:clrMapOvr>
    <a:masterClrMapping/>
  </p:clrMapOvr>
  <p:transition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21510F-C976-42A4-B21D-4CA1950E4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609654"/>
            <a:ext cx="5877097" cy="597666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A1C312-5E85-4F2E-B49B-03EE96115A01}"/>
              </a:ext>
            </a:extLst>
          </p:cNvPr>
          <p:cNvSpPr/>
          <p:nvPr/>
        </p:nvSpPr>
        <p:spPr>
          <a:xfrm>
            <a:off x="263352" y="116632"/>
            <a:ext cx="34284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공지사항 </a:t>
            </a:r>
            <a:r>
              <a:rPr lang="ko-KR" altLang="en-US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상세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화면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 로그인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D53E4EED-C021-415B-AD70-A456338799AB}"/>
              </a:ext>
            </a:extLst>
          </p:cNvPr>
          <p:cNvSpPr/>
          <p:nvPr/>
        </p:nvSpPr>
        <p:spPr>
          <a:xfrm>
            <a:off x="6134100" y="609654"/>
            <a:ext cx="5794547" cy="59766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80FB2A56-D439-4304-9253-21C5C63307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48" name="Rectangle 11">
            <a:extLst>
              <a:ext uri="{FF2B5EF4-FFF2-40B4-BE49-F238E27FC236}">
                <a16:creationId xmlns:a16="http://schemas.microsoft.com/office/drawing/2014/main" id="{0B9AB53A-F093-45F3-A49F-9299EF32F510}"/>
              </a:ext>
            </a:extLst>
          </p:cNvPr>
          <p:cNvSpPr/>
          <p:nvPr/>
        </p:nvSpPr>
        <p:spPr>
          <a:xfrm>
            <a:off x="2639616" y="5850731"/>
            <a:ext cx="571102" cy="4405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A2B6464-8D1D-40D1-9726-296FDFD00801}"/>
              </a:ext>
            </a:extLst>
          </p:cNvPr>
          <p:cNvSpPr/>
          <p:nvPr/>
        </p:nvSpPr>
        <p:spPr>
          <a:xfrm>
            <a:off x="2344632" y="5517232"/>
            <a:ext cx="360040" cy="3520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EC9A7F-674D-4541-99B5-5953ED59EB1B}"/>
              </a:ext>
            </a:extLst>
          </p:cNvPr>
          <p:cNvSpPr txBox="1"/>
          <p:nvPr/>
        </p:nvSpPr>
        <p:spPr>
          <a:xfrm>
            <a:off x="6827502" y="1700808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수정</a:t>
            </a:r>
            <a:r>
              <a:rPr lang="en-US" altLang="ko-KR" sz="2000" b="1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/</a:t>
            </a:r>
            <a:r>
              <a:rPr lang="ko-KR" altLang="en-US" sz="2000" b="1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삭제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478969E-1AED-43D1-82E6-321C83DBC66B}"/>
              </a:ext>
            </a:extLst>
          </p:cNvPr>
          <p:cNvSpPr/>
          <p:nvPr/>
        </p:nvSpPr>
        <p:spPr>
          <a:xfrm>
            <a:off x="6467462" y="1715311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428B1F-EA95-4B7D-97F9-752A8D1DCFCC}"/>
              </a:ext>
            </a:extLst>
          </p:cNvPr>
          <p:cNvSpPr txBox="1"/>
          <p:nvPr/>
        </p:nvSpPr>
        <p:spPr>
          <a:xfrm>
            <a:off x="6827502" y="2657886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화면 닫기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A427513-B07B-4BC9-A2DA-5C42B1C6E922}"/>
              </a:ext>
            </a:extLst>
          </p:cNvPr>
          <p:cNvSpPr/>
          <p:nvPr/>
        </p:nvSpPr>
        <p:spPr>
          <a:xfrm>
            <a:off x="6467462" y="2676072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Rectangle 11">
            <a:extLst>
              <a:ext uri="{FF2B5EF4-FFF2-40B4-BE49-F238E27FC236}">
                <a16:creationId xmlns:a16="http://schemas.microsoft.com/office/drawing/2014/main" id="{86166F1E-8C31-4F11-8A1D-46F8FDB39946}"/>
              </a:ext>
            </a:extLst>
          </p:cNvPr>
          <p:cNvSpPr/>
          <p:nvPr/>
        </p:nvSpPr>
        <p:spPr>
          <a:xfrm>
            <a:off x="3210719" y="5850731"/>
            <a:ext cx="581025" cy="44053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5AB2DA3-5DC7-4BDA-84C5-0D3524934F70}"/>
              </a:ext>
            </a:extLst>
          </p:cNvPr>
          <p:cNvSpPr/>
          <p:nvPr/>
        </p:nvSpPr>
        <p:spPr>
          <a:xfrm>
            <a:off x="3022107" y="5517232"/>
            <a:ext cx="360040" cy="3520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9B1ADE-CABC-4A5D-9CED-C1B66FA2EC2A}"/>
              </a:ext>
            </a:extLst>
          </p:cNvPr>
          <p:cNvSpPr txBox="1"/>
          <p:nvPr/>
        </p:nvSpPr>
        <p:spPr>
          <a:xfrm>
            <a:off x="6539470" y="1012666"/>
            <a:ext cx="510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수정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삭제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화면닫기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버튼은 관리자만 보임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FFF2C3-E731-48F1-B990-1B25E8814716}"/>
              </a:ext>
            </a:extLst>
          </p:cNvPr>
          <p:cNvSpPr txBox="1"/>
          <p:nvPr/>
        </p:nvSpPr>
        <p:spPr>
          <a:xfrm>
            <a:off x="6971518" y="2168894"/>
            <a:ext cx="4669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공지사항 글 수정 또는 삭제 할 수 있는 화면으로 이동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208667-5C6E-4A81-8DBB-6EA6887711D1}"/>
              </a:ext>
            </a:extLst>
          </p:cNvPr>
          <p:cNvSpPr txBox="1"/>
          <p:nvPr/>
        </p:nvSpPr>
        <p:spPr>
          <a:xfrm>
            <a:off x="6971518" y="3121223"/>
            <a:ext cx="4669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공지사항 검색 화면으로 이동</a:t>
            </a:r>
          </a:p>
        </p:txBody>
      </p:sp>
    </p:spTree>
    <p:extLst>
      <p:ext uri="{BB962C8B-B14F-4D97-AF65-F5344CB8AC3E}">
        <p14:creationId xmlns:p14="http://schemas.microsoft.com/office/powerpoint/2010/main" val="3465434753"/>
      </p:ext>
    </p:extLst>
  </p:cSld>
  <p:clrMapOvr>
    <a:masterClrMapping/>
  </p:clrMapOvr>
  <p:transition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1-3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CEDC0F-8115-45AC-983E-8852E1ABD95B}"/>
              </a:ext>
            </a:extLst>
          </p:cNvPr>
          <p:cNvSpPr/>
          <p:nvPr/>
        </p:nvSpPr>
        <p:spPr>
          <a:xfrm>
            <a:off x="348857" y="188640"/>
            <a:ext cx="2146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적용 기술 </a:t>
            </a:r>
            <a:r>
              <a:rPr lang="en-US" altLang="ko-KR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/</a:t>
            </a:r>
            <a:r>
              <a:rPr lang="ko-KR" altLang="en-US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 개발환경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AAC8271-65BA-4367-96E4-E54C99A9E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277344"/>
              </p:ext>
            </p:extLst>
          </p:nvPr>
        </p:nvGraphicFramePr>
        <p:xfrm>
          <a:off x="695400" y="4650714"/>
          <a:ext cx="10801200" cy="1728190"/>
        </p:xfrm>
        <a:graphic>
          <a:graphicData uri="http://schemas.openxmlformats.org/drawingml/2006/table">
            <a:tbl>
              <a:tblPr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06596">
                  <a:extLst>
                    <a:ext uri="{9D8B030D-6E8A-4147-A177-3AD203B41FA5}">
                      <a16:colId xmlns:a16="http://schemas.microsoft.com/office/drawing/2014/main" val="2502169577"/>
                    </a:ext>
                  </a:extLst>
                </a:gridCol>
                <a:gridCol w="2090555">
                  <a:extLst>
                    <a:ext uri="{9D8B030D-6E8A-4147-A177-3AD203B41FA5}">
                      <a16:colId xmlns:a16="http://schemas.microsoft.com/office/drawing/2014/main" val="1130181008"/>
                    </a:ext>
                  </a:extLst>
                </a:gridCol>
                <a:gridCol w="1567917">
                  <a:extLst>
                    <a:ext uri="{9D8B030D-6E8A-4147-A177-3AD203B41FA5}">
                      <a16:colId xmlns:a16="http://schemas.microsoft.com/office/drawing/2014/main" val="861362398"/>
                    </a:ext>
                  </a:extLst>
                </a:gridCol>
                <a:gridCol w="2235731">
                  <a:extLst>
                    <a:ext uri="{9D8B030D-6E8A-4147-A177-3AD203B41FA5}">
                      <a16:colId xmlns:a16="http://schemas.microsoft.com/office/drawing/2014/main" val="2471436209"/>
                    </a:ext>
                  </a:extLst>
                </a:gridCol>
                <a:gridCol w="1376626">
                  <a:extLst>
                    <a:ext uri="{9D8B030D-6E8A-4147-A177-3AD203B41FA5}">
                      <a16:colId xmlns:a16="http://schemas.microsoft.com/office/drawing/2014/main" val="255795992"/>
                    </a:ext>
                  </a:extLst>
                </a:gridCol>
                <a:gridCol w="2223775">
                  <a:extLst>
                    <a:ext uri="{9D8B030D-6E8A-4147-A177-3AD203B41FA5}">
                      <a16:colId xmlns:a16="http://schemas.microsoft.com/office/drawing/2014/main" val="3019401338"/>
                    </a:ext>
                  </a:extLst>
                </a:gridCol>
              </a:tblGrid>
              <a:tr h="34563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보유 기술</a:t>
                      </a:r>
                      <a:endParaRPr lang="en-US" altLang="ko-KR" sz="1100" b="1" i="0" u="none" strike="noStrike" dirty="0">
                        <a:solidFill>
                          <a:schemeClr val="bg1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100" b="1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개발 환경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사용 가능 도구</a:t>
                      </a: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1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8741140"/>
                  </a:ext>
                </a:extLst>
              </a:tr>
              <a:tr h="345638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언어 </a:t>
                      </a:r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개발 툴</a:t>
                      </a:r>
                      <a:r>
                        <a:rPr lang="ko-KR" altLang="en-US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Java / Spring / JSP</a:t>
                      </a:r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OS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Windows10</a:t>
                      </a:r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개발 도구</a:t>
                      </a: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Eclipse / VS Code</a:t>
                      </a:r>
                    </a:p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/ </a:t>
                      </a:r>
                      <a:r>
                        <a:rPr lang="en-US" altLang="ko-KR" sz="1100" b="0" i="0" u="none" strike="noStrike" dirty="0" err="1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DBeaver</a:t>
                      </a:r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04642"/>
                  </a:ext>
                </a:extLst>
              </a:tr>
              <a:tr h="172819">
                <a:tc vMerge="1"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HTML / CSS</a:t>
                      </a:r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Server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NaverCloudPlayform</a:t>
                      </a:r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 / Apache Tomcat 8.5</a:t>
                      </a:r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91929870"/>
                  </a:ext>
                </a:extLst>
              </a:tr>
              <a:tr h="1728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형상 관리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Git / </a:t>
                      </a:r>
                      <a:r>
                        <a:rPr lang="en-US" altLang="ko-KR" sz="1100" b="0" i="0" u="none" strike="noStrike" dirty="0" err="1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Github</a:t>
                      </a:r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082726"/>
                  </a:ext>
                </a:extLst>
              </a:tr>
              <a:tr h="345638">
                <a:tc vMerge="1"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Javascript</a:t>
                      </a:r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 / </a:t>
                      </a:r>
                      <a:r>
                        <a:rPr lang="en-US" altLang="ko-KR" sz="1100" b="0" i="0" u="none" strike="noStrike" dirty="0" err="1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Jquery</a:t>
                      </a:r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Framework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Spring / Bootstrap / Mybatis3</a:t>
                      </a:r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536026"/>
                  </a:ext>
                </a:extLst>
              </a:tr>
              <a:tr h="345638">
                <a:tc vMerge="1">
                  <a:txBody>
                    <a:bodyPr/>
                    <a:lstStyle/>
                    <a:p>
                      <a:pPr algn="r" fontAlgn="ctr"/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Ajax</a:t>
                      </a:r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Database</a:t>
                      </a:r>
                      <a:endParaRPr lang="ko-KR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Oracle 11g</a:t>
                      </a:r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문서 관리</a:t>
                      </a:r>
                    </a:p>
                  </a:txBody>
                  <a:tcPr marL="9525" marR="9525" marT="9525" marB="0" anchor="ctr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Powerpoint</a:t>
                      </a:r>
                      <a:r>
                        <a:rPr lang="en-US" altLang="ko-KR" sz="1100" b="0" i="0" u="none" strike="noStrike" dirty="0">
                          <a:solidFill>
                            <a:srgbClr val="244062"/>
                          </a:solidFill>
                          <a:effectLst/>
                          <a:latin typeface="Malgun Gothic" panose="020B0503020000020004" pitchFamily="50" charset="-127"/>
                          <a:ea typeface="Malgun Gothic" panose="020B0503020000020004" pitchFamily="50" charset="-127"/>
                        </a:rPr>
                        <a:t> / Excel</a:t>
                      </a:r>
                      <a:endParaRPr lang="ko-KR" altLang="en-US" sz="1100" b="0" i="0" u="none" strike="noStrike" dirty="0">
                        <a:solidFill>
                          <a:srgbClr val="244062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751055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7B5B74B5-9974-4265-BCA7-6AF84B948F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0" b="10349"/>
          <a:stretch/>
        </p:blipFill>
        <p:spPr>
          <a:xfrm>
            <a:off x="6312024" y="980728"/>
            <a:ext cx="2159927" cy="6028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122806-CE53-40F8-81E7-CEFFADEEA8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238" y="2996952"/>
            <a:ext cx="1645017" cy="82212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F7EA9BF-78CD-43E1-AADB-9ED1EE9909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43" y="3821470"/>
            <a:ext cx="1266170" cy="61564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940B153-053E-4930-AAC2-E09D793C76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27" y="2276872"/>
            <a:ext cx="1860668" cy="645299"/>
          </a:xfrm>
          <a:prstGeom prst="rect">
            <a:avLst/>
          </a:prstGeom>
        </p:spPr>
      </p:pic>
      <p:pic>
        <p:nvPicPr>
          <p:cNvPr id="19" name="Picture 2" descr="jquery ë¡ê³ ì ëí ì´ë¯¸ì§ ê²ìê²°ê³¼">
            <a:extLst>
              <a:ext uri="{FF2B5EF4-FFF2-40B4-BE49-F238E27FC236}">
                <a16:creationId xmlns:a16="http://schemas.microsoft.com/office/drawing/2014/main" id="{006C0C9A-4C9D-4F51-A1B2-437121CEF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4645" y="5300321"/>
            <a:ext cx="180261" cy="8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832C6C3-E54D-4326-BD0E-CD9C514D165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22" b="23683"/>
          <a:stretch/>
        </p:blipFill>
        <p:spPr>
          <a:xfrm>
            <a:off x="6414690" y="3861048"/>
            <a:ext cx="1967418" cy="591462"/>
          </a:xfrm>
          <a:prstGeom prst="rect">
            <a:avLst/>
          </a:prstGeom>
        </p:spPr>
      </p:pic>
      <p:pic>
        <p:nvPicPr>
          <p:cNvPr id="22" name="Picture 2" descr="dbeaver ë¡ê³ ì ëí ì´ë¯¸ì§ ê²ìê²°ê³¼">
            <a:extLst>
              <a:ext uri="{FF2B5EF4-FFF2-40B4-BE49-F238E27FC236}">
                <a16:creationId xmlns:a16="http://schemas.microsoft.com/office/drawing/2014/main" id="{B33D535C-5E7A-4C1D-B741-4B6C8AC1E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14" y="3059587"/>
            <a:ext cx="1676917" cy="51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CDCD43F-AA48-493F-B879-571123DD35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4260" y="1045412"/>
            <a:ext cx="2319601" cy="534440"/>
          </a:xfrm>
          <a:prstGeom prst="rect">
            <a:avLst/>
          </a:prstGeom>
        </p:spPr>
      </p:pic>
      <p:pic>
        <p:nvPicPr>
          <p:cNvPr id="24" name="Picture 2" descr="full calendar ë¡ê³ ì ëí ì´ë¯¸ì§ ê²ìê²°ê³¼">
            <a:extLst>
              <a:ext uri="{FF2B5EF4-FFF2-40B4-BE49-F238E27FC236}">
                <a16:creationId xmlns:a16="http://schemas.microsoft.com/office/drawing/2014/main" id="{CAC98B27-D561-400A-8CA5-739733A83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19799" r="4840" b="18338"/>
          <a:stretch/>
        </p:blipFill>
        <p:spPr bwMode="auto">
          <a:xfrm>
            <a:off x="8928357" y="1124744"/>
            <a:ext cx="2664113" cy="45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utoShape 6" descr="ck editor ë¡ê³ ì ëí ì´ë¯¸ì§ ê²ìê²°ê³¼">
            <a:extLst>
              <a:ext uri="{FF2B5EF4-FFF2-40B4-BE49-F238E27FC236}">
                <a16:creationId xmlns:a16="http://schemas.microsoft.com/office/drawing/2014/main" id="{837CA87E-3B46-455B-8CAE-75459E7AEB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02271" y="3276600"/>
            <a:ext cx="387458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DE13266-4194-4164-AD13-41DAC63D30A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480" y="2564904"/>
            <a:ext cx="1974776" cy="39444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96EF7D9-F399-4AC9-BD16-0C4035FAA20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0" r="10318"/>
          <a:stretch/>
        </p:blipFill>
        <p:spPr>
          <a:xfrm>
            <a:off x="8960982" y="2741653"/>
            <a:ext cx="2463610" cy="687347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5F8F37BB-C840-4FA0-898C-E474FC343C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56334" y="1966884"/>
            <a:ext cx="2296250" cy="526012"/>
          </a:xfrm>
          <a:prstGeom prst="rect">
            <a:avLst/>
          </a:prstGeom>
        </p:spPr>
      </p:pic>
      <p:pic>
        <p:nvPicPr>
          <p:cNvPr id="29" name="Picture 2" descr="github ë¡ê³ ì ëí ì´ë¯¸ì§ ê²ìê²°ê³¼">
            <a:extLst>
              <a:ext uri="{FF2B5EF4-FFF2-40B4-BE49-F238E27FC236}">
                <a16:creationId xmlns:a16="http://schemas.microsoft.com/office/drawing/2014/main" id="{F968D74B-001D-497F-8EC4-AC95A2D4A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398" y="3861048"/>
            <a:ext cx="1857178" cy="38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3EDB70F-F71E-46D4-8ACF-48924E9BB51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9753C3-8367-427C-B649-88FDE771AF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198" y="1700808"/>
            <a:ext cx="1905266" cy="4763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7162A7-A60A-433F-8B54-08294C1F023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6060" y="2298061"/>
            <a:ext cx="2247526" cy="4828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35D884D-5DD4-407A-8A82-BD458858B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98" y="1634208"/>
            <a:ext cx="1815488" cy="42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1D9F409-7563-452F-B307-63973EC5F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01" y="1037388"/>
            <a:ext cx="2232248" cy="41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 of Bootstrap">
            <a:extLst>
              <a:ext uri="{FF2B5EF4-FFF2-40B4-BE49-F238E27FC236}">
                <a16:creationId xmlns:a16="http://schemas.microsoft.com/office/drawing/2014/main" id="{F236B7E5-7BB8-4560-BDA8-617E519692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62" b="37341"/>
          <a:stretch/>
        </p:blipFill>
        <p:spPr bwMode="auto">
          <a:xfrm>
            <a:off x="6363253" y="3212976"/>
            <a:ext cx="2037003" cy="5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JQUERYì ëí ì´ë¯¸ì§ ê²ìê²°ê³¼">
            <a:extLst>
              <a:ext uri="{FF2B5EF4-FFF2-40B4-BE49-F238E27FC236}">
                <a16:creationId xmlns:a16="http://schemas.microsoft.com/office/drawing/2014/main" id="{ABD8BD64-4750-48F7-80B8-2798D016F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9" b="25003"/>
          <a:stretch/>
        </p:blipFill>
        <p:spPr bwMode="auto">
          <a:xfrm>
            <a:off x="6384032" y="1772816"/>
            <a:ext cx="2102034" cy="54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916774"/>
      </p:ext>
    </p:extLst>
  </p:cSld>
  <p:clrMapOvr>
    <a:masterClrMapping/>
  </p:clrMapOvr>
  <p:transition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C6D672-7EEE-4DC4-9CEF-069D0AA84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609654"/>
            <a:ext cx="5877166" cy="5976663"/>
          </a:xfrm>
          <a:prstGeom prst="rect">
            <a:avLst/>
          </a:prstGeom>
        </p:spPr>
      </p:pic>
      <p:sp>
        <p:nvSpPr>
          <p:cNvPr id="22" name="Rectangle 11">
            <a:extLst>
              <a:ext uri="{FF2B5EF4-FFF2-40B4-BE49-F238E27FC236}">
                <a16:creationId xmlns:a16="http://schemas.microsoft.com/office/drawing/2014/main" id="{D53E4EED-C021-415B-AD70-A456338799AB}"/>
              </a:ext>
            </a:extLst>
          </p:cNvPr>
          <p:cNvSpPr/>
          <p:nvPr/>
        </p:nvSpPr>
        <p:spPr>
          <a:xfrm>
            <a:off x="6142363" y="609654"/>
            <a:ext cx="5784697" cy="59766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067E725-E7BB-4371-BBAF-A44F19CD41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32" name="Rectangle 11">
            <a:extLst>
              <a:ext uri="{FF2B5EF4-FFF2-40B4-BE49-F238E27FC236}">
                <a16:creationId xmlns:a16="http://schemas.microsoft.com/office/drawing/2014/main" id="{7415DC3D-F255-4C45-92F9-5F945AA90EF6}"/>
              </a:ext>
            </a:extLst>
          </p:cNvPr>
          <p:cNvSpPr/>
          <p:nvPr/>
        </p:nvSpPr>
        <p:spPr>
          <a:xfrm>
            <a:off x="2524919" y="6048375"/>
            <a:ext cx="428624" cy="26094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Rectangle 11">
            <a:extLst>
              <a:ext uri="{FF2B5EF4-FFF2-40B4-BE49-F238E27FC236}">
                <a16:creationId xmlns:a16="http://schemas.microsoft.com/office/drawing/2014/main" id="{8CBA0DD3-D1FE-4CC2-A19E-ED6946AC4F76}"/>
              </a:ext>
            </a:extLst>
          </p:cNvPr>
          <p:cNvSpPr/>
          <p:nvPr/>
        </p:nvSpPr>
        <p:spPr>
          <a:xfrm>
            <a:off x="2962276" y="6048375"/>
            <a:ext cx="428624" cy="26094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10A98E4B-4447-43E0-B6EB-F543FB97EA1F}"/>
              </a:ext>
            </a:extLst>
          </p:cNvPr>
          <p:cNvSpPr/>
          <p:nvPr/>
        </p:nvSpPr>
        <p:spPr>
          <a:xfrm>
            <a:off x="3394075" y="6048375"/>
            <a:ext cx="469678" cy="26094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2397E50-2537-4FD0-B679-DB184BF32D07}"/>
              </a:ext>
            </a:extLst>
          </p:cNvPr>
          <p:cNvSpPr/>
          <p:nvPr/>
        </p:nvSpPr>
        <p:spPr>
          <a:xfrm>
            <a:off x="2270906" y="5676352"/>
            <a:ext cx="360040" cy="3520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1A1EF1F-614D-4ADA-8048-C4161F08E652}"/>
              </a:ext>
            </a:extLst>
          </p:cNvPr>
          <p:cNvSpPr/>
          <p:nvPr/>
        </p:nvSpPr>
        <p:spPr>
          <a:xfrm>
            <a:off x="2754474" y="5668372"/>
            <a:ext cx="360040" cy="3520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A05FC98D-0814-4011-8DDC-8A6E9B84491D}"/>
              </a:ext>
            </a:extLst>
          </p:cNvPr>
          <p:cNvSpPr/>
          <p:nvPr/>
        </p:nvSpPr>
        <p:spPr>
          <a:xfrm>
            <a:off x="3259634" y="566124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63715F-D106-4A03-AF8C-AA8B715414DE}"/>
              </a:ext>
            </a:extLst>
          </p:cNvPr>
          <p:cNvSpPr/>
          <p:nvPr/>
        </p:nvSpPr>
        <p:spPr>
          <a:xfrm>
            <a:off x="263352" y="116632"/>
            <a:ext cx="3932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공지사항 수정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삭제 화면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 로그인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6124FA-C736-4AB6-A12D-6A3A416F7E83}"/>
              </a:ext>
            </a:extLst>
          </p:cNvPr>
          <p:cNvSpPr txBox="1"/>
          <p:nvPr/>
        </p:nvSpPr>
        <p:spPr>
          <a:xfrm>
            <a:off x="6816081" y="1078592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수정하기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A2AA3D-BA23-4CD6-8403-40C943AB76C0}"/>
              </a:ext>
            </a:extLst>
          </p:cNvPr>
          <p:cNvSpPr txBox="1"/>
          <p:nvPr/>
        </p:nvSpPr>
        <p:spPr>
          <a:xfrm>
            <a:off x="6816081" y="1891654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삭제하기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4DA56C-B1BA-468E-838E-EB512CCCE9DF}"/>
              </a:ext>
            </a:extLst>
          </p:cNvPr>
          <p:cNvSpPr txBox="1"/>
          <p:nvPr/>
        </p:nvSpPr>
        <p:spPr>
          <a:xfrm>
            <a:off x="6816081" y="2704665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 닫기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2DE848-110A-458F-9AF4-4491C4878D7F}"/>
              </a:ext>
            </a:extLst>
          </p:cNvPr>
          <p:cNvSpPr txBox="1"/>
          <p:nvPr/>
        </p:nvSpPr>
        <p:spPr>
          <a:xfrm>
            <a:off x="6961941" y="1536176"/>
            <a:ext cx="4318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수정한 내용을 저장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1F05DD-A272-4D0D-948B-607B462CB4D2}"/>
              </a:ext>
            </a:extLst>
          </p:cNvPr>
          <p:cNvSpPr txBox="1"/>
          <p:nvPr/>
        </p:nvSpPr>
        <p:spPr>
          <a:xfrm>
            <a:off x="6961941" y="2328264"/>
            <a:ext cx="4318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공지사항 글 삭제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75F6A5-E45E-48F7-AA0C-5632E6C4B819}"/>
              </a:ext>
            </a:extLst>
          </p:cNvPr>
          <p:cNvSpPr txBox="1"/>
          <p:nvPr/>
        </p:nvSpPr>
        <p:spPr>
          <a:xfrm>
            <a:off x="6961941" y="3152001"/>
            <a:ext cx="4462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prstClr val="black"/>
                </a:solidFill>
              </a:rPr>
              <a:t>공지사항 </a:t>
            </a:r>
            <a:r>
              <a:rPr lang="ko-KR" altLang="en-US" sz="1400" dirty="0">
                <a:solidFill>
                  <a:prstClr val="black"/>
                </a:solidFill>
              </a:rPr>
              <a:t>검색 화면으로 이동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DDBB2BD-DB15-4DE9-A43B-DB1E7325C84C}"/>
              </a:ext>
            </a:extLst>
          </p:cNvPr>
          <p:cNvSpPr/>
          <p:nvPr/>
        </p:nvSpPr>
        <p:spPr>
          <a:xfrm>
            <a:off x="6456041" y="109309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2002E38-432B-4511-B511-73D3E8A49ED1}"/>
              </a:ext>
            </a:extLst>
          </p:cNvPr>
          <p:cNvSpPr/>
          <p:nvPr/>
        </p:nvSpPr>
        <p:spPr>
          <a:xfrm>
            <a:off x="6456041" y="190984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2B1DC6F-A956-468E-9987-B0A9A0BAC99D}"/>
              </a:ext>
            </a:extLst>
          </p:cNvPr>
          <p:cNvSpPr/>
          <p:nvPr/>
        </p:nvSpPr>
        <p:spPr>
          <a:xfrm>
            <a:off x="6454196" y="2722902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981770"/>
      </p:ext>
    </p:extLst>
  </p:cSld>
  <p:clrMapOvr>
    <a:masterClrMapping/>
  </p:clrMapOvr>
  <p:transition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D53E4EED-C021-415B-AD70-A456338799AB}"/>
              </a:ext>
            </a:extLst>
          </p:cNvPr>
          <p:cNvSpPr/>
          <p:nvPr/>
        </p:nvSpPr>
        <p:spPr>
          <a:xfrm>
            <a:off x="6143625" y="605090"/>
            <a:ext cx="5785023" cy="599398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06160D7-2343-498A-8AA4-4060C63E8C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E385370-9AF9-4743-845A-AE1268E7CD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395"/>
          <a:stretch/>
        </p:blipFill>
        <p:spPr>
          <a:xfrm>
            <a:off x="260449" y="605089"/>
            <a:ext cx="5881331" cy="5993981"/>
          </a:xfrm>
          <a:prstGeom prst="rect">
            <a:avLst/>
          </a:prstGeom>
        </p:spPr>
      </p:pic>
      <p:sp>
        <p:nvSpPr>
          <p:cNvPr id="29" name="Rectangle 11">
            <a:extLst>
              <a:ext uri="{FF2B5EF4-FFF2-40B4-BE49-F238E27FC236}">
                <a16:creationId xmlns:a16="http://schemas.microsoft.com/office/drawing/2014/main" id="{EFACA91B-490C-436F-8CD8-466680F20454}"/>
              </a:ext>
            </a:extLst>
          </p:cNvPr>
          <p:cNvSpPr/>
          <p:nvPr/>
        </p:nvSpPr>
        <p:spPr>
          <a:xfrm>
            <a:off x="2555046" y="3285232"/>
            <a:ext cx="1269242" cy="31045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8DB0CE1D-D653-4819-887E-284119DA9C6B}"/>
              </a:ext>
            </a:extLst>
          </p:cNvPr>
          <p:cNvSpPr/>
          <p:nvPr/>
        </p:nvSpPr>
        <p:spPr>
          <a:xfrm>
            <a:off x="555280" y="1780881"/>
            <a:ext cx="5259733" cy="60013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5F3F672-82E4-4768-B951-B806178432BD}"/>
              </a:ext>
            </a:extLst>
          </p:cNvPr>
          <p:cNvSpPr/>
          <p:nvPr/>
        </p:nvSpPr>
        <p:spPr>
          <a:xfrm>
            <a:off x="191344" y="150588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Rectangle 11">
            <a:extLst>
              <a:ext uri="{FF2B5EF4-FFF2-40B4-BE49-F238E27FC236}">
                <a16:creationId xmlns:a16="http://schemas.microsoft.com/office/drawing/2014/main" id="{ECD26CA2-FC96-4977-ADCB-108E72385F80}"/>
              </a:ext>
            </a:extLst>
          </p:cNvPr>
          <p:cNvSpPr/>
          <p:nvPr/>
        </p:nvSpPr>
        <p:spPr>
          <a:xfrm>
            <a:off x="551385" y="2376294"/>
            <a:ext cx="5263628" cy="85136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9F571A3-E574-47F5-9B20-934152CEBCC1}"/>
              </a:ext>
            </a:extLst>
          </p:cNvPr>
          <p:cNvSpPr/>
          <p:nvPr/>
        </p:nvSpPr>
        <p:spPr>
          <a:xfrm>
            <a:off x="191344" y="220486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3D15046-AA1A-4390-A55E-497B3D99E779}"/>
              </a:ext>
            </a:extLst>
          </p:cNvPr>
          <p:cNvSpPr/>
          <p:nvPr/>
        </p:nvSpPr>
        <p:spPr>
          <a:xfrm>
            <a:off x="2199680" y="307987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AC0E26-1B3D-4E2E-8F65-5ADC150C6E22}"/>
              </a:ext>
            </a:extLst>
          </p:cNvPr>
          <p:cNvSpPr/>
          <p:nvPr/>
        </p:nvSpPr>
        <p:spPr>
          <a:xfrm>
            <a:off x="263352" y="188640"/>
            <a:ext cx="4176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일일보고서 검색 화면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김세준 사원 로그인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F3751D5-FADD-43A5-A7DC-FC37A66B0B3C}"/>
              </a:ext>
            </a:extLst>
          </p:cNvPr>
          <p:cNvSpPr txBox="1"/>
          <p:nvPr/>
        </p:nvSpPr>
        <p:spPr>
          <a:xfrm>
            <a:off x="6816081" y="718552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업무일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업무시간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73CD9EF-446A-4D42-9D06-08FD5BF38894}"/>
              </a:ext>
            </a:extLst>
          </p:cNvPr>
          <p:cNvSpPr txBox="1"/>
          <p:nvPr/>
        </p:nvSpPr>
        <p:spPr>
          <a:xfrm>
            <a:off x="6816081" y="1603622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prstClr val="black"/>
                </a:solidFill>
              </a:rPr>
              <a:t>업무분야</a:t>
            </a:r>
            <a:r>
              <a:rPr lang="en-US" altLang="ko-KR" sz="2000" b="1" dirty="0">
                <a:solidFill>
                  <a:prstClr val="black"/>
                </a:solidFill>
              </a:rPr>
              <a:t>, </a:t>
            </a:r>
            <a:r>
              <a:rPr lang="ko-KR" altLang="en-US" sz="2000" b="1" dirty="0">
                <a:solidFill>
                  <a:prstClr val="black"/>
                </a:solidFill>
              </a:rPr>
              <a:t>결재여부</a:t>
            </a:r>
            <a:r>
              <a:rPr lang="en-US" altLang="ko-KR" sz="2000" b="1" dirty="0">
                <a:solidFill>
                  <a:prstClr val="black"/>
                </a:solidFill>
              </a:rPr>
              <a:t>, </a:t>
            </a:r>
            <a:r>
              <a:rPr lang="ko-KR" altLang="en-US" sz="2000" b="1" dirty="0">
                <a:solidFill>
                  <a:prstClr val="black"/>
                </a:solidFill>
              </a:rPr>
              <a:t>키워드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E2A6954-F49B-4A81-B500-52D814EB75A1}"/>
              </a:ext>
            </a:extLst>
          </p:cNvPr>
          <p:cNvSpPr txBox="1"/>
          <p:nvPr/>
        </p:nvSpPr>
        <p:spPr>
          <a:xfrm>
            <a:off x="6816080" y="2416633"/>
            <a:ext cx="338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prstClr val="black"/>
                </a:solidFill>
              </a:rPr>
              <a:t>검색</a:t>
            </a:r>
            <a:r>
              <a:rPr lang="en-US" altLang="ko-KR" sz="2000" b="1" dirty="0">
                <a:solidFill>
                  <a:prstClr val="black"/>
                </a:solidFill>
              </a:rPr>
              <a:t>, </a:t>
            </a:r>
            <a:r>
              <a:rPr lang="ko-KR" altLang="en-US" sz="2000" b="1" dirty="0">
                <a:solidFill>
                  <a:prstClr val="black"/>
                </a:solidFill>
              </a:rPr>
              <a:t>모두검색</a:t>
            </a:r>
            <a:r>
              <a:rPr lang="en-US" altLang="ko-KR" sz="2000" b="1" dirty="0">
                <a:solidFill>
                  <a:prstClr val="black"/>
                </a:solidFill>
              </a:rPr>
              <a:t>, </a:t>
            </a:r>
            <a:r>
              <a:rPr lang="ko-KR" altLang="en-US" sz="2000" b="1" dirty="0">
                <a:solidFill>
                  <a:prstClr val="black"/>
                </a:solidFill>
              </a:rPr>
              <a:t>초기화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9777583-B44F-4FA6-ACED-49BD2F5DFCA0}"/>
              </a:ext>
            </a:extLst>
          </p:cNvPr>
          <p:cNvSpPr txBox="1"/>
          <p:nvPr/>
        </p:nvSpPr>
        <p:spPr>
          <a:xfrm>
            <a:off x="6961941" y="1096578"/>
            <a:ext cx="4559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년도 </a:t>
            </a:r>
            <a:r>
              <a:rPr lang="en-US" altLang="ko-KR" sz="1400" dirty="0">
                <a:solidFill>
                  <a:prstClr val="black"/>
                </a:solidFill>
              </a:rPr>
              <a:t>-&gt; </a:t>
            </a:r>
            <a:r>
              <a:rPr lang="ko-KR" altLang="en-US" sz="1400" dirty="0">
                <a:solidFill>
                  <a:prstClr val="black"/>
                </a:solidFill>
              </a:rPr>
              <a:t>월 순서로 입력 가능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최소 년도</a:t>
            </a:r>
            <a:r>
              <a:rPr lang="en-US" altLang="ko-KR" sz="1400" dirty="0">
                <a:solidFill>
                  <a:prstClr val="black"/>
                </a:solidFill>
              </a:rPr>
              <a:t>/</a:t>
            </a:r>
            <a:r>
              <a:rPr lang="ko-KR" altLang="en-US" sz="1400" dirty="0">
                <a:solidFill>
                  <a:prstClr val="black"/>
                </a:solidFill>
              </a:rPr>
              <a:t>월 또는 최대 년도</a:t>
            </a:r>
            <a:r>
              <a:rPr lang="en-US" altLang="ko-KR" sz="1400" dirty="0">
                <a:solidFill>
                  <a:prstClr val="black"/>
                </a:solidFill>
              </a:rPr>
              <a:t>/</a:t>
            </a:r>
            <a:r>
              <a:rPr lang="ko-KR" altLang="en-US" sz="1400" dirty="0">
                <a:solidFill>
                  <a:prstClr val="black"/>
                </a:solidFill>
              </a:rPr>
              <a:t>월의 부분검색 가능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91A7834-10C5-4C24-84B3-FC7CA6C129DE}"/>
              </a:ext>
            </a:extLst>
          </p:cNvPr>
          <p:cNvSpPr txBox="1"/>
          <p:nvPr/>
        </p:nvSpPr>
        <p:spPr>
          <a:xfrm>
            <a:off x="6961941" y="2040232"/>
            <a:ext cx="4113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업무분야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결재여부 선택 및 키워드 입력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C387A2-94F9-4737-BBB9-1E28E1C6CED6}"/>
              </a:ext>
            </a:extLst>
          </p:cNvPr>
          <p:cNvSpPr txBox="1"/>
          <p:nvPr/>
        </p:nvSpPr>
        <p:spPr>
          <a:xfrm>
            <a:off x="6961942" y="2863969"/>
            <a:ext cx="3696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검색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모두검색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초기화 기능 구현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C971AAB-C8F6-46E2-89CC-61A6BFEB0C4E}"/>
              </a:ext>
            </a:extLst>
          </p:cNvPr>
          <p:cNvSpPr/>
          <p:nvPr/>
        </p:nvSpPr>
        <p:spPr>
          <a:xfrm>
            <a:off x="6456041" y="73305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4629DD15-7EE1-4814-AA2F-82A2A8526E80}"/>
              </a:ext>
            </a:extLst>
          </p:cNvPr>
          <p:cNvSpPr/>
          <p:nvPr/>
        </p:nvSpPr>
        <p:spPr>
          <a:xfrm>
            <a:off x="6456041" y="162180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0633B124-D6F5-4BA9-8C05-19C1E53CB248}"/>
              </a:ext>
            </a:extLst>
          </p:cNvPr>
          <p:cNvSpPr/>
          <p:nvPr/>
        </p:nvSpPr>
        <p:spPr>
          <a:xfrm>
            <a:off x="6454196" y="243487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Rectangle 11">
            <a:extLst>
              <a:ext uri="{FF2B5EF4-FFF2-40B4-BE49-F238E27FC236}">
                <a16:creationId xmlns:a16="http://schemas.microsoft.com/office/drawing/2014/main" id="{F4EF6197-08C8-43E8-93E7-049B38B962B9}"/>
              </a:ext>
            </a:extLst>
          </p:cNvPr>
          <p:cNvSpPr/>
          <p:nvPr/>
        </p:nvSpPr>
        <p:spPr>
          <a:xfrm>
            <a:off x="4545848" y="3913401"/>
            <a:ext cx="1269242" cy="31045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Rectangle 11">
            <a:extLst>
              <a:ext uri="{FF2B5EF4-FFF2-40B4-BE49-F238E27FC236}">
                <a16:creationId xmlns:a16="http://schemas.microsoft.com/office/drawing/2014/main" id="{4E97ECB8-6413-4C56-83AD-A053F313DF6F}"/>
              </a:ext>
            </a:extLst>
          </p:cNvPr>
          <p:cNvSpPr/>
          <p:nvPr/>
        </p:nvSpPr>
        <p:spPr>
          <a:xfrm>
            <a:off x="555281" y="3911204"/>
            <a:ext cx="932208" cy="31045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AA83D57-D9EE-4C65-938C-967928CBCCD4}"/>
              </a:ext>
            </a:extLst>
          </p:cNvPr>
          <p:cNvSpPr/>
          <p:nvPr/>
        </p:nvSpPr>
        <p:spPr>
          <a:xfrm>
            <a:off x="187404" y="3731183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E50F965-83FB-4154-90CB-C2889B820CD8}"/>
              </a:ext>
            </a:extLst>
          </p:cNvPr>
          <p:cNvSpPr/>
          <p:nvPr/>
        </p:nvSpPr>
        <p:spPr>
          <a:xfrm>
            <a:off x="4185808" y="3754942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6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Rectangle 11">
            <a:extLst>
              <a:ext uri="{FF2B5EF4-FFF2-40B4-BE49-F238E27FC236}">
                <a16:creationId xmlns:a16="http://schemas.microsoft.com/office/drawing/2014/main" id="{F46198CE-B3FD-4EAF-89DA-6CD19651B7FB}"/>
              </a:ext>
            </a:extLst>
          </p:cNvPr>
          <p:cNvSpPr/>
          <p:nvPr/>
        </p:nvSpPr>
        <p:spPr>
          <a:xfrm>
            <a:off x="2508672" y="3911204"/>
            <a:ext cx="635000" cy="31045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37B2BBF-640F-43C6-9D88-BC8D4B76F66C}"/>
              </a:ext>
            </a:extLst>
          </p:cNvPr>
          <p:cNvSpPr/>
          <p:nvPr/>
        </p:nvSpPr>
        <p:spPr>
          <a:xfrm>
            <a:off x="2135560" y="3754942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Rectangle 11">
            <a:extLst>
              <a:ext uri="{FF2B5EF4-FFF2-40B4-BE49-F238E27FC236}">
                <a16:creationId xmlns:a16="http://schemas.microsoft.com/office/drawing/2014/main" id="{6CB37F1C-C7A8-4DED-902B-DC01C2D1535E}"/>
              </a:ext>
            </a:extLst>
          </p:cNvPr>
          <p:cNvSpPr/>
          <p:nvPr/>
        </p:nvSpPr>
        <p:spPr>
          <a:xfrm>
            <a:off x="555280" y="4394200"/>
            <a:ext cx="5274019" cy="26035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57A74583-F60A-4801-9686-18D19D146526}"/>
              </a:ext>
            </a:extLst>
          </p:cNvPr>
          <p:cNvSpPr/>
          <p:nvPr/>
        </p:nvSpPr>
        <p:spPr>
          <a:xfrm>
            <a:off x="187404" y="418800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5B76E32-BD5D-434A-BA92-BE5C9B74A4F6}"/>
              </a:ext>
            </a:extLst>
          </p:cNvPr>
          <p:cNvSpPr txBox="1"/>
          <p:nvPr/>
        </p:nvSpPr>
        <p:spPr>
          <a:xfrm>
            <a:off x="6817925" y="3228273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일일보고서 등록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D01E1ED-A280-45AF-8CB4-2EE1D0BE4C2A}"/>
              </a:ext>
            </a:extLst>
          </p:cNvPr>
          <p:cNvSpPr txBox="1"/>
          <p:nvPr/>
        </p:nvSpPr>
        <p:spPr>
          <a:xfrm>
            <a:off x="6817925" y="4035939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페이징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처리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FF797EDD-0B79-4814-95F6-F40832E46A2E}"/>
              </a:ext>
            </a:extLst>
          </p:cNvPr>
          <p:cNvSpPr/>
          <p:nvPr/>
        </p:nvSpPr>
        <p:spPr>
          <a:xfrm>
            <a:off x="6457885" y="3212976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2D816B83-F156-4DB0-9F9C-C0520ED6A191}"/>
              </a:ext>
            </a:extLst>
          </p:cNvPr>
          <p:cNvSpPr/>
          <p:nvPr/>
        </p:nvSpPr>
        <p:spPr>
          <a:xfrm>
            <a:off x="6457885" y="4029721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B7D0844-F98E-4319-9323-625C3C4E9474}"/>
              </a:ext>
            </a:extLst>
          </p:cNvPr>
          <p:cNvSpPr txBox="1"/>
          <p:nvPr/>
        </p:nvSpPr>
        <p:spPr>
          <a:xfrm>
            <a:off x="6817925" y="4865053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검색 총 개수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행 보기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0609A897-219C-47D7-A0B6-61BBF3734DE7}"/>
              </a:ext>
            </a:extLst>
          </p:cNvPr>
          <p:cNvSpPr/>
          <p:nvPr/>
        </p:nvSpPr>
        <p:spPr>
          <a:xfrm>
            <a:off x="6456040" y="4916242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D250B4C-A87B-455B-AEA4-CE39611BF218}"/>
              </a:ext>
            </a:extLst>
          </p:cNvPr>
          <p:cNvSpPr txBox="1"/>
          <p:nvPr/>
        </p:nvSpPr>
        <p:spPr>
          <a:xfrm>
            <a:off x="6817925" y="5804052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prstClr val="black"/>
                </a:solidFill>
              </a:rPr>
              <a:t>정렬</a:t>
            </a:r>
            <a:endParaRPr lang="en-US" altLang="ko-KR" sz="2000" b="1" dirty="0">
              <a:solidFill>
                <a:prstClr val="black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136C2716-AE0E-445C-948F-24DE0BFB26E8}"/>
              </a:ext>
            </a:extLst>
          </p:cNvPr>
          <p:cNvSpPr/>
          <p:nvPr/>
        </p:nvSpPr>
        <p:spPr>
          <a:xfrm>
            <a:off x="6456040" y="5855241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A8D6A65-D05A-4E73-BEEE-71F384DF2D65}"/>
              </a:ext>
            </a:extLst>
          </p:cNvPr>
          <p:cNvSpPr txBox="1"/>
          <p:nvPr/>
        </p:nvSpPr>
        <p:spPr>
          <a:xfrm>
            <a:off x="6935710" y="6227609"/>
            <a:ext cx="5186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각 항목 </a:t>
            </a:r>
            <a:r>
              <a:rPr lang="ko-KR" altLang="en-US" sz="1400" dirty="0" err="1">
                <a:solidFill>
                  <a:prstClr val="black"/>
                </a:solidFill>
              </a:rPr>
              <a:t>클릭시</a:t>
            </a:r>
            <a:r>
              <a:rPr lang="ko-KR" altLang="en-US" sz="1400" dirty="0">
                <a:solidFill>
                  <a:prstClr val="black"/>
                </a:solidFill>
              </a:rPr>
              <a:t> 항목별 오름차순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내림차순 정렬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EE70946-1D53-42D0-8A3F-9B08C384FC3C}"/>
              </a:ext>
            </a:extLst>
          </p:cNvPr>
          <p:cNvSpPr txBox="1"/>
          <p:nvPr/>
        </p:nvSpPr>
        <p:spPr>
          <a:xfrm>
            <a:off x="6935712" y="3695521"/>
            <a:ext cx="5186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400">
                <a:solidFill>
                  <a:prstClr val="black"/>
                </a:solidFill>
              </a:rPr>
              <a:t>일일보고서 등록 화면으로 이동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D591715-67BF-40DB-BC4D-A3FF45D23E69}"/>
              </a:ext>
            </a:extLst>
          </p:cNvPr>
          <p:cNvSpPr txBox="1"/>
          <p:nvPr/>
        </p:nvSpPr>
        <p:spPr>
          <a:xfrm>
            <a:off x="6935709" y="5338251"/>
            <a:ext cx="5186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검색 총 개수를 볼 수 있고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행 보기 탭을 이용하여 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   </a:t>
            </a:r>
            <a:r>
              <a:rPr lang="ko-KR" altLang="en-US" sz="1400" dirty="0">
                <a:solidFill>
                  <a:prstClr val="black"/>
                </a:solidFill>
              </a:rPr>
              <a:t>검색 목록을 단위별로 볼 수 있음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69B64C1-62AA-441C-81F8-3673DFA5DAE8}"/>
              </a:ext>
            </a:extLst>
          </p:cNvPr>
          <p:cNvSpPr txBox="1"/>
          <p:nvPr/>
        </p:nvSpPr>
        <p:spPr>
          <a:xfrm>
            <a:off x="6935709" y="4509132"/>
            <a:ext cx="4748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페이지 이동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2683093"/>
      </p:ext>
    </p:extLst>
  </p:cSld>
  <p:clrMapOvr>
    <a:masterClrMapping/>
  </p:clrMapOvr>
  <p:transition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219A8A-4DC0-47C1-ABC9-BE4D55D26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13" y="590844"/>
            <a:ext cx="5906895" cy="6008228"/>
          </a:xfrm>
          <a:prstGeom prst="rect">
            <a:avLst/>
          </a:prstGeom>
        </p:spPr>
      </p:pic>
      <p:sp>
        <p:nvSpPr>
          <p:cNvPr id="22" name="Rectangle 11">
            <a:extLst>
              <a:ext uri="{FF2B5EF4-FFF2-40B4-BE49-F238E27FC236}">
                <a16:creationId xmlns:a16="http://schemas.microsoft.com/office/drawing/2014/main" id="{D53E4EED-C021-415B-AD70-A456338799AB}"/>
              </a:ext>
            </a:extLst>
          </p:cNvPr>
          <p:cNvSpPr/>
          <p:nvPr/>
        </p:nvSpPr>
        <p:spPr>
          <a:xfrm>
            <a:off x="6166021" y="609654"/>
            <a:ext cx="5762627" cy="59894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06160D7-2343-498A-8AA4-4060C63E8C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37" name="Rectangle 11">
            <a:extLst>
              <a:ext uri="{FF2B5EF4-FFF2-40B4-BE49-F238E27FC236}">
                <a16:creationId xmlns:a16="http://schemas.microsoft.com/office/drawing/2014/main" id="{0B07A19E-D1EE-4759-B1C1-7010B631A15E}"/>
              </a:ext>
            </a:extLst>
          </p:cNvPr>
          <p:cNvSpPr/>
          <p:nvPr/>
        </p:nvSpPr>
        <p:spPr>
          <a:xfrm>
            <a:off x="2279577" y="5943600"/>
            <a:ext cx="1711398" cy="44529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116B96A7-BC7E-4101-9AF5-FF05F84041CE}"/>
              </a:ext>
            </a:extLst>
          </p:cNvPr>
          <p:cNvSpPr/>
          <p:nvPr/>
        </p:nvSpPr>
        <p:spPr>
          <a:xfrm>
            <a:off x="549400" y="1815549"/>
            <a:ext cx="5330576" cy="283758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402BD4F-1B4B-4907-B612-4F36E582ABCD}"/>
              </a:ext>
            </a:extLst>
          </p:cNvPr>
          <p:cNvSpPr/>
          <p:nvPr/>
        </p:nvSpPr>
        <p:spPr>
          <a:xfrm>
            <a:off x="191344" y="1556792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297C30A1-A5D6-4028-95C7-D4457BB6AED7}"/>
              </a:ext>
            </a:extLst>
          </p:cNvPr>
          <p:cNvSpPr/>
          <p:nvPr/>
        </p:nvSpPr>
        <p:spPr>
          <a:xfrm>
            <a:off x="549399" y="4661097"/>
            <a:ext cx="5330575" cy="76434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6E8161A-C48C-4900-8149-8C3AA2E55904}"/>
              </a:ext>
            </a:extLst>
          </p:cNvPr>
          <p:cNvSpPr/>
          <p:nvPr/>
        </p:nvSpPr>
        <p:spPr>
          <a:xfrm>
            <a:off x="191344" y="450912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F7D12F1A-58EF-4F5C-AD02-601F57DF581D}"/>
              </a:ext>
            </a:extLst>
          </p:cNvPr>
          <p:cNvSpPr/>
          <p:nvPr/>
        </p:nvSpPr>
        <p:spPr>
          <a:xfrm>
            <a:off x="549400" y="5433401"/>
            <a:ext cx="5330574" cy="44387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8F18D4D-75AD-4614-B84B-2D49660D2A3F}"/>
              </a:ext>
            </a:extLst>
          </p:cNvPr>
          <p:cNvSpPr/>
          <p:nvPr/>
        </p:nvSpPr>
        <p:spPr>
          <a:xfrm>
            <a:off x="191344" y="530120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9C9D0D9-A92D-46FC-8C56-8603916DC759}"/>
              </a:ext>
            </a:extLst>
          </p:cNvPr>
          <p:cNvSpPr/>
          <p:nvPr/>
        </p:nvSpPr>
        <p:spPr>
          <a:xfrm>
            <a:off x="1919536" y="580526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1B1EE4D-B50D-4868-B5D2-D61D867E5196}"/>
              </a:ext>
            </a:extLst>
          </p:cNvPr>
          <p:cNvSpPr txBox="1"/>
          <p:nvPr/>
        </p:nvSpPr>
        <p:spPr>
          <a:xfrm>
            <a:off x="6814235" y="1084674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prstClr val="black"/>
                </a:solidFill>
              </a:rPr>
              <a:t>업무분야</a:t>
            </a:r>
            <a:r>
              <a:rPr lang="en-US" altLang="ko-KR" sz="2000" b="1" dirty="0">
                <a:solidFill>
                  <a:prstClr val="black"/>
                </a:solidFill>
              </a:rPr>
              <a:t>, </a:t>
            </a:r>
            <a:r>
              <a:rPr lang="ko-KR" altLang="en-US" sz="2000" b="1" dirty="0">
                <a:solidFill>
                  <a:prstClr val="black"/>
                </a:solidFill>
              </a:rPr>
              <a:t>업무내용</a:t>
            </a:r>
            <a:endParaRPr lang="en-US" altLang="ko-KR" sz="2000" b="1" dirty="0">
              <a:solidFill>
                <a:prstClr val="black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FF41D81D-7A5B-41E4-A9AF-C448FA70BCB9}"/>
              </a:ext>
            </a:extLst>
          </p:cNvPr>
          <p:cNvSpPr/>
          <p:nvPr/>
        </p:nvSpPr>
        <p:spPr>
          <a:xfrm>
            <a:off x="6452350" y="110392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0DD0E02-1754-44B5-9E48-F02535B85A54}"/>
              </a:ext>
            </a:extLst>
          </p:cNvPr>
          <p:cNvSpPr/>
          <p:nvPr/>
        </p:nvSpPr>
        <p:spPr>
          <a:xfrm>
            <a:off x="263352" y="188640"/>
            <a:ext cx="4176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일일보고서 등록 화면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김세준 사원 로그인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159CF4D-9D6C-48B7-BF55-9EFD272EA409}"/>
              </a:ext>
            </a:extLst>
          </p:cNvPr>
          <p:cNvSpPr txBox="1"/>
          <p:nvPr/>
        </p:nvSpPr>
        <p:spPr>
          <a:xfrm>
            <a:off x="6816080" y="1797221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시간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9E3A0C0-11D8-40C7-8B8E-C61500FAE548}"/>
              </a:ext>
            </a:extLst>
          </p:cNvPr>
          <p:cNvSpPr txBox="1"/>
          <p:nvPr/>
        </p:nvSpPr>
        <p:spPr>
          <a:xfrm>
            <a:off x="6816080" y="3356992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다음 결재자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50A91CE-6B08-4318-9F3E-7CFED3A7CC40}"/>
              </a:ext>
            </a:extLst>
          </p:cNvPr>
          <p:cNvSpPr txBox="1"/>
          <p:nvPr/>
        </p:nvSpPr>
        <p:spPr>
          <a:xfrm>
            <a:off x="6816079" y="4170003"/>
            <a:ext cx="3028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등록</a:t>
            </a:r>
            <a:r>
              <a:rPr lang="en-US" altLang="ko-KR" sz="2000" b="1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2000" b="1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화면 닫기</a:t>
            </a:r>
            <a:r>
              <a:rPr lang="en-US" altLang="ko-KR" sz="2000" b="1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2000" b="1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초기화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78BDD7A-ECF7-4C36-8BD1-580090C69120}"/>
              </a:ext>
            </a:extLst>
          </p:cNvPr>
          <p:cNvSpPr txBox="1"/>
          <p:nvPr/>
        </p:nvSpPr>
        <p:spPr>
          <a:xfrm>
            <a:off x="6888088" y="2126782"/>
            <a:ext cx="50405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년</a:t>
            </a:r>
            <a:r>
              <a:rPr lang="en-US" altLang="ko-KR" sz="14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lang="ko-KR" altLang="en-US" sz="14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월</a:t>
            </a:r>
            <a:r>
              <a:rPr lang="en-US" altLang="ko-KR" sz="14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일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시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분 순서대로 입력 가능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업무 끝난 시간이 업무 시작 시간보다 빠를 경우 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경고메시지 띄우고 다시 입력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현재 날짜 이후를 입력할 경우 경고메시지 출력 후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시간 입력란 초기화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C108065-8C78-46C7-8950-3A1C3B3301CD}"/>
              </a:ext>
            </a:extLst>
          </p:cNvPr>
          <p:cNvSpPr txBox="1"/>
          <p:nvPr/>
        </p:nvSpPr>
        <p:spPr>
          <a:xfrm>
            <a:off x="6888088" y="3793602"/>
            <a:ext cx="4663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자신보다 직급이 높은 결재자 목록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선택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9F6CDF-A4C2-4081-9868-12B7D3687D29}"/>
              </a:ext>
            </a:extLst>
          </p:cNvPr>
          <p:cNvSpPr txBox="1"/>
          <p:nvPr/>
        </p:nvSpPr>
        <p:spPr>
          <a:xfrm>
            <a:off x="6888088" y="4617339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등록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 닫기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초기화 버튼 구현</a:t>
            </a: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BE5F3EA-65BF-4F3A-B96A-7E3AD0FBCB65}"/>
              </a:ext>
            </a:extLst>
          </p:cNvPr>
          <p:cNvSpPr/>
          <p:nvPr/>
        </p:nvSpPr>
        <p:spPr>
          <a:xfrm>
            <a:off x="6456040" y="181172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15AFE69-BF2F-4DFD-9354-DFDDD9F86A9D}"/>
              </a:ext>
            </a:extLst>
          </p:cNvPr>
          <p:cNvSpPr/>
          <p:nvPr/>
        </p:nvSpPr>
        <p:spPr>
          <a:xfrm>
            <a:off x="6456040" y="337517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7678E3B6-A257-4653-8DE1-639E78B079AF}"/>
              </a:ext>
            </a:extLst>
          </p:cNvPr>
          <p:cNvSpPr/>
          <p:nvPr/>
        </p:nvSpPr>
        <p:spPr>
          <a:xfrm>
            <a:off x="6454195" y="418824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574AFBB-5943-4B29-9B8A-9002A31DBDB1}"/>
              </a:ext>
            </a:extLst>
          </p:cNvPr>
          <p:cNvSpPr txBox="1"/>
          <p:nvPr/>
        </p:nvSpPr>
        <p:spPr>
          <a:xfrm>
            <a:off x="6888088" y="1493941"/>
            <a:ext cx="4663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업무분야 선택 및 업무내용 작성</a:t>
            </a:r>
          </a:p>
        </p:txBody>
      </p:sp>
    </p:spTree>
    <p:extLst>
      <p:ext uri="{BB962C8B-B14F-4D97-AF65-F5344CB8AC3E}">
        <p14:creationId xmlns:p14="http://schemas.microsoft.com/office/powerpoint/2010/main" val="398869475"/>
      </p:ext>
    </p:extLst>
  </p:cSld>
  <p:clrMapOvr>
    <a:masterClrMapping/>
  </p:clrMapOvr>
  <p:transition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A2231C-F68C-472D-ACCF-DC6E947A2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609654"/>
            <a:ext cx="5878367" cy="6000695"/>
          </a:xfrm>
          <a:prstGeom prst="rect">
            <a:avLst/>
          </a:prstGeom>
        </p:spPr>
      </p:pic>
      <p:sp>
        <p:nvSpPr>
          <p:cNvPr id="22" name="Rectangle 11">
            <a:extLst>
              <a:ext uri="{FF2B5EF4-FFF2-40B4-BE49-F238E27FC236}">
                <a16:creationId xmlns:a16="http://schemas.microsoft.com/office/drawing/2014/main" id="{D53E4EED-C021-415B-AD70-A456338799AB}"/>
              </a:ext>
            </a:extLst>
          </p:cNvPr>
          <p:cNvSpPr/>
          <p:nvPr/>
        </p:nvSpPr>
        <p:spPr>
          <a:xfrm>
            <a:off x="6134101" y="618978"/>
            <a:ext cx="5794548" cy="599112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06160D7-2343-498A-8AA4-4060C63E8C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A51F46A-8ABF-4B76-8491-05DF42BD54DD}"/>
              </a:ext>
            </a:extLst>
          </p:cNvPr>
          <p:cNvSpPr txBox="1"/>
          <p:nvPr/>
        </p:nvSpPr>
        <p:spPr>
          <a:xfrm>
            <a:off x="6759521" y="1117974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검색 총 개수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C77188-F665-4BF1-AE64-CD9FB3B8E7AD}"/>
              </a:ext>
            </a:extLst>
          </p:cNvPr>
          <p:cNvSpPr txBox="1"/>
          <p:nvPr/>
        </p:nvSpPr>
        <p:spPr>
          <a:xfrm>
            <a:off x="6759521" y="2069656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등록된 보고서 </a:t>
            </a:r>
            <a:r>
              <a:rPr lang="ko-KR" altLang="en-US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항목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2CFE98F-E95A-454B-ADCB-F6ABAFD01FF4}"/>
              </a:ext>
            </a:extLst>
          </p:cNvPr>
          <p:cNvSpPr/>
          <p:nvPr/>
        </p:nvSpPr>
        <p:spPr>
          <a:xfrm>
            <a:off x="6399481" y="1102677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305A99C-ADBC-4183-9EBF-AF3DCA45123E}"/>
              </a:ext>
            </a:extLst>
          </p:cNvPr>
          <p:cNvSpPr/>
          <p:nvPr/>
        </p:nvSpPr>
        <p:spPr>
          <a:xfrm>
            <a:off x="6399481" y="206343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0B07A19E-D1EE-4759-B1C1-7010B631A15E}"/>
              </a:ext>
            </a:extLst>
          </p:cNvPr>
          <p:cNvSpPr/>
          <p:nvPr/>
        </p:nvSpPr>
        <p:spPr>
          <a:xfrm>
            <a:off x="596900" y="4437113"/>
            <a:ext cx="5194300" cy="31268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F7D12F1A-58EF-4F5C-AD02-601F57DF581D}"/>
              </a:ext>
            </a:extLst>
          </p:cNvPr>
          <p:cNvSpPr/>
          <p:nvPr/>
        </p:nvSpPr>
        <p:spPr>
          <a:xfrm>
            <a:off x="4532243" y="3775075"/>
            <a:ext cx="1258957" cy="27376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8F18D4D-75AD-4614-B84B-2D49660D2A3F}"/>
              </a:ext>
            </a:extLst>
          </p:cNvPr>
          <p:cNvSpPr/>
          <p:nvPr/>
        </p:nvSpPr>
        <p:spPr>
          <a:xfrm>
            <a:off x="4151784" y="350100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9C9D0D9-A92D-46FC-8C56-8603916DC759}"/>
              </a:ext>
            </a:extLst>
          </p:cNvPr>
          <p:cNvSpPr/>
          <p:nvPr/>
        </p:nvSpPr>
        <p:spPr>
          <a:xfrm>
            <a:off x="263352" y="414908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1FCE5CF-1F40-4C57-A797-CF7C248E6739}"/>
              </a:ext>
            </a:extLst>
          </p:cNvPr>
          <p:cNvSpPr/>
          <p:nvPr/>
        </p:nvSpPr>
        <p:spPr>
          <a:xfrm>
            <a:off x="263352" y="188640"/>
            <a:ext cx="4968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일일보고서 등록 후 검색  화면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김세준 사원 로그인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0155C6-F062-4087-BCAC-BD146D057414}"/>
              </a:ext>
            </a:extLst>
          </p:cNvPr>
          <p:cNvSpPr txBox="1"/>
          <p:nvPr/>
        </p:nvSpPr>
        <p:spPr>
          <a:xfrm>
            <a:off x="6905381" y="1567825"/>
            <a:ext cx="4663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보고서가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 추가되면서 검색 총 개수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증가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CFEABB3-4C4A-4D91-9A30-C680D7C7D16F}"/>
              </a:ext>
            </a:extLst>
          </p:cNvPr>
          <p:cNvSpPr txBox="1"/>
          <p:nvPr/>
        </p:nvSpPr>
        <p:spPr>
          <a:xfrm>
            <a:off x="6900678" y="2503929"/>
            <a:ext cx="4663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김세준 사원이 등록한 일일보고서</a:t>
            </a:r>
          </a:p>
        </p:txBody>
      </p:sp>
    </p:spTree>
    <p:extLst>
      <p:ext uri="{BB962C8B-B14F-4D97-AF65-F5344CB8AC3E}">
        <p14:creationId xmlns:p14="http://schemas.microsoft.com/office/powerpoint/2010/main" val="2643280166"/>
      </p:ext>
    </p:extLst>
  </p:cSld>
  <p:clrMapOvr>
    <a:masterClrMapping/>
  </p:clrMapOvr>
  <p:transition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A1C312-5E85-4F2E-B49B-03EE96115A01}"/>
              </a:ext>
            </a:extLst>
          </p:cNvPr>
          <p:cNvSpPr/>
          <p:nvPr/>
        </p:nvSpPr>
        <p:spPr>
          <a:xfrm>
            <a:off x="263352" y="188640"/>
            <a:ext cx="4968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일일보고서 등록 후 검색  화면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-15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임은석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대리 로그인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06160D7-2343-498A-8AA4-4060C63E8C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A51F46A-8ABF-4B76-8491-05DF42BD54DD}"/>
              </a:ext>
            </a:extLst>
          </p:cNvPr>
          <p:cNvSpPr txBox="1"/>
          <p:nvPr/>
        </p:nvSpPr>
        <p:spPr>
          <a:xfrm>
            <a:off x="6761365" y="1117974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검색 총 개수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C77188-F665-4BF1-AE64-CD9FB3B8E7AD}"/>
              </a:ext>
            </a:extLst>
          </p:cNvPr>
          <p:cNvSpPr txBox="1"/>
          <p:nvPr/>
        </p:nvSpPr>
        <p:spPr>
          <a:xfrm>
            <a:off x="6761365" y="2069656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등록된 보고서 항목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2CFE98F-E95A-454B-ADCB-F6ABAFD01FF4}"/>
              </a:ext>
            </a:extLst>
          </p:cNvPr>
          <p:cNvSpPr/>
          <p:nvPr/>
        </p:nvSpPr>
        <p:spPr>
          <a:xfrm>
            <a:off x="6401325" y="112474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305A99C-ADBC-4183-9EBF-AF3DCA45123E}"/>
              </a:ext>
            </a:extLst>
          </p:cNvPr>
          <p:cNvSpPr/>
          <p:nvPr/>
        </p:nvSpPr>
        <p:spPr>
          <a:xfrm>
            <a:off x="6401325" y="208550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9230E8-19B8-47CF-A7C2-9D2CBB461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1" y="609654"/>
            <a:ext cx="5878368" cy="6007046"/>
          </a:xfrm>
          <a:prstGeom prst="rect">
            <a:avLst/>
          </a:prstGeom>
        </p:spPr>
      </p:pic>
      <p:sp>
        <p:nvSpPr>
          <p:cNvPr id="20" name="Rectangle 11">
            <a:extLst>
              <a:ext uri="{FF2B5EF4-FFF2-40B4-BE49-F238E27FC236}">
                <a16:creationId xmlns:a16="http://schemas.microsoft.com/office/drawing/2014/main" id="{C2FF211C-FE87-4AC4-8993-63A349B037E6}"/>
              </a:ext>
            </a:extLst>
          </p:cNvPr>
          <p:cNvSpPr/>
          <p:nvPr/>
        </p:nvSpPr>
        <p:spPr>
          <a:xfrm>
            <a:off x="596900" y="4437113"/>
            <a:ext cx="5194300" cy="31268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5870972E-B760-4A0F-8D48-318758435F46}"/>
              </a:ext>
            </a:extLst>
          </p:cNvPr>
          <p:cNvSpPr/>
          <p:nvPr/>
        </p:nvSpPr>
        <p:spPr>
          <a:xfrm>
            <a:off x="4532243" y="3775075"/>
            <a:ext cx="1258957" cy="27376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1C375EF-4180-47D4-91E0-DCB36CACEED5}"/>
              </a:ext>
            </a:extLst>
          </p:cNvPr>
          <p:cNvSpPr/>
          <p:nvPr/>
        </p:nvSpPr>
        <p:spPr>
          <a:xfrm>
            <a:off x="4151784" y="350100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12E3D6B-19AB-456B-81A7-88D9D36C3D3A}"/>
              </a:ext>
            </a:extLst>
          </p:cNvPr>
          <p:cNvSpPr/>
          <p:nvPr/>
        </p:nvSpPr>
        <p:spPr>
          <a:xfrm>
            <a:off x="263352" y="414908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D97AAD-4392-4FFE-8FEE-89B66E4586A3}"/>
              </a:ext>
            </a:extLst>
          </p:cNvPr>
          <p:cNvSpPr txBox="1"/>
          <p:nvPr/>
        </p:nvSpPr>
        <p:spPr>
          <a:xfrm>
            <a:off x="6905381" y="1578858"/>
            <a:ext cx="4663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임은석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대리의 일일보고서 검색 총 개수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6D61E3-D372-4081-AFE7-B95EBFE17C68}"/>
              </a:ext>
            </a:extLst>
          </p:cNvPr>
          <p:cNvSpPr txBox="1"/>
          <p:nvPr/>
        </p:nvSpPr>
        <p:spPr>
          <a:xfrm>
            <a:off x="6905381" y="2503929"/>
            <a:ext cx="4663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김세준 사원으로부터 결재요청이 올라온 보고서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60A1420-BD0E-4549-8DEE-93F088CF0D76}"/>
              </a:ext>
            </a:extLst>
          </p:cNvPr>
          <p:cNvSpPr/>
          <p:nvPr/>
        </p:nvSpPr>
        <p:spPr>
          <a:xfrm>
            <a:off x="6134101" y="618978"/>
            <a:ext cx="5794548" cy="599112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31405"/>
      </p:ext>
    </p:extLst>
  </p:cSld>
  <p:clrMapOvr>
    <a:masterClrMapping/>
  </p:clrMapOvr>
  <p:transition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A1C312-5E85-4F2E-B49B-03EE96115A01}"/>
              </a:ext>
            </a:extLst>
          </p:cNvPr>
          <p:cNvSpPr/>
          <p:nvPr/>
        </p:nvSpPr>
        <p:spPr>
          <a:xfrm>
            <a:off x="263352" y="188640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일일보고서 상세 보기 화면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-15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임은석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대리 로그인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06160D7-2343-498A-8AA4-4060C63E8C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638967B-F4B9-4A8D-86E2-53623F4BF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609654"/>
            <a:ext cx="5878367" cy="5976664"/>
          </a:xfrm>
          <a:prstGeom prst="rect">
            <a:avLst/>
          </a:prstGeom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869CD225-78AA-49C9-A860-40426736EAAD}"/>
              </a:ext>
            </a:extLst>
          </p:cNvPr>
          <p:cNvSpPr/>
          <p:nvPr/>
        </p:nvSpPr>
        <p:spPr>
          <a:xfrm>
            <a:off x="472441" y="3355817"/>
            <a:ext cx="5452110" cy="57723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46A9D99E-DF61-4510-A7EC-93CEA9A90DFB}"/>
              </a:ext>
            </a:extLst>
          </p:cNvPr>
          <p:cNvSpPr/>
          <p:nvPr/>
        </p:nvSpPr>
        <p:spPr>
          <a:xfrm>
            <a:off x="472440" y="1493804"/>
            <a:ext cx="5452110" cy="184623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D81D107-E056-4F95-8ABC-9A011C59BA58}"/>
              </a:ext>
            </a:extLst>
          </p:cNvPr>
          <p:cNvSpPr/>
          <p:nvPr/>
        </p:nvSpPr>
        <p:spPr>
          <a:xfrm>
            <a:off x="47328" y="314096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574EB16-878D-4926-A31D-CE14AD97847F}"/>
              </a:ext>
            </a:extLst>
          </p:cNvPr>
          <p:cNvSpPr/>
          <p:nvPr/>
        </p:nvSpPr>
        <p:spPr>
          <a:xfrm>
            <a:off x="47328" y="1196752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EF2827-1199-4B86-A703-9F7E89D561CF}"/>
              </a:ext>
            </a:extLst>
          </p:cNvPr>
          <p:cNvSpPr txBox="1"/>
          <p:nvPr/>
        </p:nvSpPr>
        <p:spPr>
          <a:xfrm>
            <a:off x="6794744" y="1953721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시간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8496C09F-3257-4BE5-B8F1-793C2A7D85CD}"/>
              </a:ext>
            </a:extLst>
          </p:cNvPr>
          <p:cNvSpPr/>
          <p:nvPr/>
        </p:nvSpPr>
        <p:spPr>
          <a:xfrm>
            <a:off x="6434704" y="196822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7C8BF2E-9B2F-4237-9969-1B8E5F56ACFD}"/>
              </a:ext>
            </a:extLst>
          </p:cNvPr>
          <p:cNvSpPr txBox="1"/>
          <p:nvPr/>
        </p:nvSpPr>
        <p:spPr>
          <a:xfrm>
            <a:off x="6792899" y="111882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prstClr val="black"/>
                </a:solidFill>
              </a:rPr>
              <a:t>업무분야</a:t>
            </a:r>
            <a:r>
              <a:rPr lang="en-US" altLang="ko-KR" sz="2000" b="1" dirty="0">
                <a:solidFill>
                  <a:prstClr val="black"/>
                </a:solidFill>
              </a:rPr>
              <a:t>, </a:t>
            </a:r>
            <a:r>
              <a:rPr lang="ko-KR" altLang="en-US" sz="2000" b="1" dirty="0">
                <a:solidFill>
                  <a:prstClr val="black"/>
                </a:solidFill>
              </a:rPr>
              <a:t>업무내용</a:t>
            </a:r>
            <a:endParaRPr lang="en-US" altLang="ko-KR" sz="2000" b="1" dirty="0">
              <a:solidFill>
                <a:prstClr val="black"/>
              </a:solidFill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6F0688A9-31A7-460A-A646-F7E6B7DF7393}"/>
              </a:ext>
            </a:extLst>
          </p:cNvPr>
          <p:cNvSpPr/>
          <p:nvPr/>
        </p:nvSpPr>
        <p:spPr>
          <a:xfrm>
            <a:off x="6431014" y="117001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Rectangle 11">
            <a:extLst>
              <a:ext uri="{FF2B5EF4-FFF2-40B4-BE49-F238E27FC236}">
                <a16:creationId xmlns:a16="http://schemas.microsoft.com/office/drawing/2014/main" id="{CBB4D012-FBC8-484B-8500-57C0933B3192}"/>
              </a:ext>
            </a:extLst>
          </p:cNvPr>
          <p:cNvSpPr/>
          <p:nvPr/>
        </p:nvSpPr>
        <p:spPr>
          <a:xfrm>
            <a:off x="472441" y="3921234"/>
            <a:ext cx="5452110" cy="67092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EE117AC4-82A5-4060-8C10-7EFE48F10D4E}"/>
              </a:ext>
            </a:extLst>
          </p:cNvPr>
          <p:cNvSpPr/>
          <p:nvPr/>
        </p:nvSpPr>
        <p:spPr>
          <a:xfrm>
            <a:off x="47328" y="3717032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52BAD1-841F-41F4-A777-63BACC2A16E4}"/>
              </a:ext>
            </a:extLst>
          </p:cNvPr>
          <p:cNvSpPr txBox="1"/>
          <p:nvPr/>
        </p:nvSpPr>
        <p:spPr>
          <a:xfrm>
            <a:off x="6794744" y="3729225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결재</a:t>
            </a:r>
            <a:r>
              <a:rPr lang="en-US" altLang="ko-KR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/</a:t>
            </a:r>
            <a:r>
              <a:rPr lang="ko-KR" altLang="en-US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반려</a:t>
            </a:r>
            <a:r>
              <a:rPr lang="en-US" altLang="ko-KR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다음 결재자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651B81E-76AA-4F20-A9A1-75EB2E518C16}"/>
              </a:ext>
            </a:extLst>
          </p:cNvPr>
          <p:cNvSpPr/>
          <p:nvPr/>
        </p:nvSpPr>
        <p:spPr>
          <a:xfrm>
            <a:off x="6434704" y="374372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ACFCBD-871D-465E-BCC4-69F4B7702FE2}"/>
              </a:ext>
            </a:extLst>
          </p:cNvPr>
          <p:cNvSpPr txBox="1"/>
          <p:nvPr/>
        </p:nvSpPr>
        <p:spPr>
          <a:xfrm>
            <a:off x="6888088" y="1578858"/>
            <a:ext cx="4663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최초 보고서 등록자 이외에 수정 불가능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F5331C5-BB50-48EE-BC04-EE93CC849130}"/>
              </a:ext>
            </a:extLst>
          </p:cNvPr>
          <p:cNvSpPr txBox="1"/>
          <p:nvPr/>
        </p:nvSpPr>
        <p:spPr>
          <a:xfrm>
            <a:off x="6888088" y="4140368"/>
            <a:ext cx="5133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결재</a:t>
            </a:r>
            <a:r>
              <a:rPr lang="en-US" altLang="ko-KR" sz="1400" dirty="0">
                <a:solidFill>
                  <a:prstClr val="black"/>
                </a:solidFill>
              </a:rPr>
              <a:t>/</a:t>
            </a:r>
            <a:r>
              <a:rPr lang="ko-KR" altLang="en-US" sz="1400" dirty="0">
                <a:solidFill>
                  <a:prstClr val="black"/>
                </a:solidFill>
              </a:rPr>
              <a:t>반려 선택 후 자신보다 직급이 높은 결재자 목록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선택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1D04EC8-8972-41A8-9D8D-04B35FA6C446}"/>
              </a:ext>
            </a:extLst>
          </p:cNvPr>
          <p:cNvSpPr txBox="1"/>
          <p:nvPr/>
        </p:nvSpPr>
        <p:spPr>
          <a:xfrm>
            <a:off x="6888088" y="2348880"/>
            <a:ext cx="5040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최초 보고서 등록자 이외에 수정 불가능</a:t>
            </a:r>
            <a:endParaRPr lang="en-US" altLang="ko-KR" sz="14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년</a:t>
            </a:r>
            <a:r>
              <a:rPr lang="en-US" altLang="ko-KR" sz="14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lang="ko-KR" altLang="en-US" sz="14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월</a:t>
            </a:r>
            <a:r>
              <a:rPr lang="en-US" altLang="ko-KR" sz="1400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일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시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분 순서대로 입력 가능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업무 끝난 시간이 업무 시작 시간보다 빠를 경우 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경고메시지 띄우고 다시 입력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현재 날짜 이후를 입력할 경우 경고메시지 출력 후 시간 입력란 초기화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D0582D7-E85E-43A0-880A-26B7F9146878}"/>
              </a:ext>
            </a:extLst>
          </p:cNvPr>
          <p:cNvSpPr txBox="1"/>
          <p:nvPr/>
        </p:nvSpPr>
        <p:spPr>
          <a:xfrm>
            <a:off x="6817925" y="4509120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결재 내역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E1DB7B-4AB9-47C4-AE21-1CD799C5A659}"/>
              </a:ext>
            </a:extLst>
          </p:cNvPr>
          <p:cNvSpPr txBox="1"/>
          <p:nvPr/>
        </p:nvSpPr>
        <p:spPr>
          <a:xfrm>
            <a:off x="6817925" y="5322131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결재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반려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화면닫기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3F52A9A-F455-42C2-9C26-9914C6A3365D}"/>
              </a:ext>
            </a:extLst>
          </p:cNvPr>
          <p:cNvSpPr/>
          <p:nvPr/>
        </p:nvSpPr>
        <p:spPr>
          <a:xfrm>
            <a:off x="6457885" y="4527306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ED013B86-25C5-4A53-8E56-44790F4344A3}"/>
              </a:ext>
            </a:extLst>
          </p:cNvPr>
          <p:cNvSpPr/>
          <p:nvPr/>
        </p:nvSpPr>
        <p:spPr>
          <a:xfrm>
            <a:off x="6456040" y="534036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C84648C-9D0F-4E89-850B-2E849D839339}"/>
              </a:ext>
            </a:extLst>
          </p:cNvPr>
          <p:cNvSpPr txBox="1"/>
          <p:nvPr/>
        </p:nvSpPr>
        <p:spPr>
          <a:xfrm>
            <a:off x="6888088" y="4941168"/>
            <a:ext cx="4663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현재 결재 내역 상태를 나타냄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68AB2F4-09E2-4BEB-8FD9-D3456D1A8E12}"/>
              </a:ext>
            </a:extLst>
          </p:cNvPr>
          <p:cNvSpPr txBox="1"/>
          <p:nvPr/>
        </p:nvSpPr>
        <p:spPr>
          <a:xfrm>
            <a:off x="6888088" y="5794231"/>
            <a:ext cx="4663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결재</a:t>
            </a:r>
            <a:r>
              <a:rPr lang="en-US" altLang="ko-KR" sz="1400" dirty="0">
                <a:solidFill>
                  <a:prstClr val="black"/>
                </a:solidFill>
              </a:rPr>
              <a:t>/</a:t>
            </a:r>
            <a:r>
              <a:rPr lang="ko-KR" altLang="en-US" sz="1400" dirty="0">
                <a:solidFill>
                  <a:prstClr val="black"/>
                </a:solidFill>
              </a:rPr>
              <a:t>반려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 err="1">
                <a:solidFill>
                  <a:prstClr val="black"/>
                </a:solidFill>
              </a:rPr>
              <a:t>화면닫기</a:t>
            </a:r>
            <a:r>
              <a:rPr lang="ko-KR" altLang="en-US" sz="1400" dirty="0">
                <a:solidFill>
                  <a:prstClr val="black"/>
                </a:solidFill>
              </a:rPr>
              <a:t> 버튼 구현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Rectangle 11">
            <a:extLst>
              <a:ext uri="{FF2B5EF4-FFF2-40B4-BE49-F238E27FC236}">
                <a16:creationId xmlns:a16="http://schemas.microsoft.com/office/drawing/2014/main" id="{BB769290-F1B4-4065-AAF0-C55B072ECFAE}"/>
              </a:ext>
            </a:extLst>
          </p:cNvPr>
          <p:cNvSpPr/>
          <p:nvPr/>
        </p:nvSpPr>
        <p:spPr>
          <a:xfrm>
            <a:off x="2711624" y="5949280"/>
            <a:ext cx="983729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Rectangle 11">
            <a:extLst>
              <a:ext uri="{FF2B5EF4-FFF2-40B4-BE49-F238E27FC236}">
                <a16:creationId xmlns:a16="http://schemas.microsoft.com/office/drawing/2014/main" id="{6D6F82C2-F47C-4FE7-BEF6-A189DB97FFD0}"/>
              </a:ext>
            </a:extLst>
          </p:cNvPr>
          <p:cNvSpPr/>
          <p:nvPr/>
        </p:nvSpPr>
        <p:spPr>
          <a:xfrm>
            <a:off x="1528764" y="4695826"/>
            <a:ext cx="4062412" cy="9144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0ABC3F5C-310D-4EFE-9542-E0B0FC9E1F3E}"/>
              </a:ext>
            </a:extLst>
          </p:cNvPr>
          <p:cNvSpPr/>
          <p:nvPr/>
        </p:nvSpPr>
        <p:spPr>
          <a:xfrm>
            <a:off x="1199456" y="4437112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0AC11FC-C6D6-4357-A248-A9B291ED25FB}"/>
              </a:ext>
            </a:extLst>
          </p:cNvPr>
          <p:cNvSpPr/>
          <p:nvPr/>
        </p:nvSpPr>
        <p:spPr>
          <a:xfrm>
            <a:off x="2351584" y="5733256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97B260F1-464A-4F7D-9DF2-EF2550B0C793}"/>
              </a:ext>
            </a:extLst>
          </p:cNvPr>
          <p:cNvSpPr/>
          <p:nvPr/>
        </p:nvSpPr>
        <p:spPr>
          <a:xfrm>
            <a:off x="6134101" y="618978"/>
            <a:ext cx="5794548" cy="599112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198339"/>
      </p:ext>
    </p:extLst>
  </p:cSld>
  <p:clrMapOvr>
    <a:masterClrMapping/>
  </p:clrMapOvr>
  <p:transition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338BC0-05A1-4352-A2A2-5E10AB2F0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3" y="609654"/>
            <a:ext cx="5878428" cy="598941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A1C312-5E85-4F2E-B49B-03EE96115A01}"/>
              </a:ext>
            </a:extLst>
          </p:cNvPr>
          <p:cNvSpPr/>
          <p:nvPr/>
        </p:nvSpPr>
        <p:spPr>
          <a:xfrm>
            <a:off x="263352" y="188640"/>
            <a:ext cx="460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일일보고서 상세 보기 화면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-15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임은석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대리 로그인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06160D7-2343-498A-8AA4-4060C63E8C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33" name="Rectangle 11">
            <a:extLst>
              <a:ext uri="{FF2B5EF4-FFF2-40B4-BE49-F238E27FC236}">
                <a16:creationId xmlns:a16="http://schemas.microsoft.com/office/drawing/2014/main" id="{5038CD84-82D8-4732-BF64-976F6C4B6E65}"/>
              </a:ext>
            </a:extLst>
          </p:cNvPr>
          <p:cNvSpPr/>
          <p:nvPr/>
        </p:nvSpPr>
        <p:spPr>
          <a:xfrm>
            <a:off x="1423988" y="4195763"/>
            <a:ext cx="4171950" cy="120491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9978BF2-5606-4022-B2F7-4226C8D05AB0}"/>
              </a:ext>
            </a:extLst>
          </p:cNvPr>
          <p:cNvSpPr/>
          <p:nvPr/>
        </p:nvSpPr>
        <p:spPr>
          <a:xfrm>
            <a:off x="1055440" y="399894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9C857EF3-7282-42A8-B19B-65DD3800037A}"/>
              </a:ext>
            </a:extLst>
          </p:cNvPr>
          <p:cNvSpPr/>
          <p:nvPr/>
        </p:nvSpPr>
        <p:spPr>
          <a:xfrm>
            <a:off x="2457598" y="5757863"/>
            <a:ext cx="1461940" cy="20240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FBEB8FE-18CA-4802-91B4-ACE3FC310DF1}"/>
              </a:ext>
            </a:extLst>
          </p:cNvPr>
          <p:cNvSpPr/>
          <p:nvPr/>
        </p:nvSpPr>
        <p:spPr>
          <a:xfrm>
            <a:off x="2063552" y="566124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2C37024C-04A5-49F8-AC02-ACB71C1B5081}"/>
              </a:ext>
            </a:extLst>
          </p:cNvPr>
          <p:cNvSpPr/>
          <p:nvPr/>
        </p:nvSpPr>
        <p:spPr>
          <a:xfrm>
            <a:off x="2961704" y="5976937"/>
            <a:ext cx="462534" cy="31432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18179BA-FB0B-48A4-8EBC-54B76F88D451}"/>
              </a:ext>
            </a:extLst>
          </p:cNvPr>
          <p:cNvSpPr/>
          <p:nvPr/>
        </p:nvSpPr>
        <p:spPr>
          <a:xfrm>
            <a:off x="2567608" y="594928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872DDA-77C0-4381-899E-476428E62C86}"/>
              </a:ext>
            </a:extLst>
          </p:cNvPr>
          <p:cNvSpPr txBox="1"/>
          <p:nvPr/>
        </p:nvSpPr>
        <p:spPr>
          <a:xfrm>
            <a:off x="6798370" y="1196752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+mj-lt"/>
              </a:rPr>
              <a:t>결재 내역</a:t>
            </a:r>
            <a:r>
              <a:rPr lang="en-US" altLang="ko-KR" sz="2000" dirty="0">
                <a:solidFill>
                  <a:prstClr val="black"/>
                </a:solidFill>
                <a:latin typeface="+mj-lt"/>
              </a:rPr>
              <a:t>   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8B1AFD-A616-4176-9B28-47B6AC16AAB7}"/>
              </a:ext>
            </a:extLst>
          </p:cNvPr>
          <p:cNvSpPr txBox="1"/>
          <p:nvPr/>
        </p:nvSpPr>
        <p:spPr>
          <a:xfrm>
            <a:off x="6814236" y="2060848"/>
            <a:ext cx="4914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결재 되어 수정이 불가능합니다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67A3DB-9FA4-46F4-A805-AD9C5AC1D30B}"/>
              </a:ext>
            </a:extLst>
          </p:cNvPr>
          <p:cNvSpPr txBox="1"/>
          <p:nvPr/>
        </p:nvSpPr>
        <p:spPr>
          <a:xfrm>
            <a:off x="6798370" y="2958889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 닫기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036384-2C7C-41A7-8D38-77A5D7A04561}"/>
              </a:ext>
            </a:extLst>
          </p:cNvPr>
          <p:cNvSpPr txBox="1"/>
          <p:nvPr/>
        </p:nvSpPr>
        <p:spPr>
          <a:xfrm>
            <a:off x="6942386" y="1622198"/>
            <a:ext cx="2826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현재 결재 내역 상태를 나타냄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5BD14D-0200-401C-9675-59FEB9DC346E}"/>
              </a:ext>
            </a:extLst>
          </p:cNvPr>
          <p:cNvSpPr txBox="1"/>
          <p:nvPr/>
        </p:nvSpPr>
        <p:spPr>
          <a:xfrm>
            <a:off x="6942386" y="2543999"/>
            <a:ext cx="4475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결재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반려 버튼이 사라지고 위와 같은 문구 생성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2FFA9F-3A0C-49BD-8F32-7733E4FBD1BD}"/>
              </a:ext>
            </a:extLst>
          </p:cNvPr>
          <p:cNvSpPr txBox="1"/>
          <p:nvPr/>
        </p:nvSpPr>
        <p:spPr>
          <a:xfrm>
            <a:off x="6944230" y="3393162"/>
            <a:ext cx="5180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결재 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결재</a:t>
            </a:r>
            <a:r>
              <a:rPr lang="en-US" altLang="ko-KR" sz="1400" dirty="0">
                <a:solidFill>
                  <a:prstClr val="black"/>
                </a:solidFill>
              </a:rPr>
              <a:t>/</a:t>
            </a:r>
            <a:r>
              <a:rPr lang="ko-KR" altLang="en-US" sz="1400" dirty="0">
                <a:solidFill>
                  <a:prstClr val="black"/>
                </a:solidFill>
              </a:rPr>
              <a:t>반려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버튼이 사라지고 화면 닫기 버튼만 보임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CBDEBC5-92EA-46F1-8282-EC3204ED9D19}"/>
              </a:ext>
            </a:extLst>
          </p:cNvPr>
          <p:cNvSpPr/>
          <p:nvPr/>
        </p:nvSpPr>
        <p:spPr>
          <a:xfrm>
            <a:off x="6456040" y="1197303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F602306-FB72-44F9-A41F-53800C9DF8DB}"/>
              </a:ext>
            </a:extLst>
          </p:cNvPr>
          <p:cNvSpPr/>
          <p:nvPr/>
        </p:nvSpPr>
        <p:spPr>
          <a:xfrm>
            <a:off x="6452351" y="206807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3EBC8A8-F5BE-45C7-89EE-6BA1C32E928D}"/>
              </a:ext>
            </a:extLst>
          </p:cNvPr>
          <p:cNvSpPr/>
          <p:nvPr/>
        </p:nvSpPr>
        <p:spPr>
          <a:xfrm>
            <a:off x="6454195" y="292494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D071CE93-F951-4836-986F-77C72C1D5C0A}"/>
              </a:ext>
            </a:extLst>
          </p:cNvPr>
          <p:cNvSpPr/>
          <p:nvPr/>
        </p:nvSpPr>
        <p:spPr>
          <a:xfrm>
            <a:off x="6134101" y="618978"/>
            <a:ext cx="5794548" cy="599112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063110"/>
      </p:ext>
    </p:extLst>
  </p:cSld>
  <p:clrMapOvr>
    <a:masterClrMapping/>
  </p:clrMapOvr>
  <p:transition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2A4669-E931-4406-B66D-9E94FD89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92" y="604911"/>
            <a:ext cx="5914372" cy="599244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A1C312-5E85-4F2E-B49B-03EE96115A01}"/>
              </a:ext>
            </a:extLst>
          </p:cNvPr>
          <p:cNvSpPr/>
          <p:nvPr/>
        </p:nvSpPr>
        <p:spPr>
          <a:xfrm>
            <a:off x="191344" y="188640"/>
            <a:ext cx="63367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일일보고서 상세 보기 화면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반려되었을 경우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-15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임은석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대리 로그인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BB5EDF-5ACE-421D-9BE8-C4FB6A8E1CEF}"/>
              </a:ext>
            </a:extLst>
          </p:cNvPr>
          <p:cNvSpPr txBox="1"/>
          <p:nvPr/>
        </p:nvSpPr>
        <p:spPr>
          <a:xfrm>
            <a:off x="6798370" y="1718443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+mj-lt"/>
              </a:rPr>
              <a:t>결재 내역</a:t>
            </a:r>
            <a:r>
              <a:rPr lang="en-US" altLang="ko-KR" sz="2000" dirty="0">
                <a:solidFill>
                  <a:prstClr val="black"/>
                </a:solidFill>
                <a:latin typeface="+mj-lt"/>
              </a:rPr>
              <a:t>   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B976D6-C788-42ED-8E19-9D174F5F01FD}"/>
              </a:ext>
            </a:extLst>
          </p:cNvPr>
          <p:cNvSpPr txBox="1"/>
          <p:nvPr/>
        </p:nvSpPr>
        <p:spPr>
          <a:xfrm>
            <a:off x="6816080" y="2524834"/>
            <a:ext cx="4914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반려되어 수정이 불가능합니다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4707EA-FE10-4EC2-8215-BA6A40EDFA5E}"/>
              </a:ext>
            </a:extLst>
          </p:cNvPr>
          <p:cNvSpPr txBox="1"/>
          <p:nvPr/>
        </p:nvSpPr>
        <p:spPr>
          <a:xfrm>
            <a:off x="6798370" y="3365800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 닫기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F1BC5948-FA06-4450-852D-3A3DFDEBF339}"/>
              </a:ext>
            </a:extLst>
          </p:cNvPr>
          <p:cNvSpPr/>
          <p:nvPr/>
        </p:nvSpPr>
        <p:spPr>
          <a:xfrm>
            <a:off x="6168008" y="604911"/>
            <a:ext cx="5760639" cy="5997184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Rectangle 11">
            <a:extLst>
              <a:ext uri="{FF2B5EF4-FFF2-40B4-BE49-F238E27FC236}">
                <a16:creationId xmlns:a16="http://schemas.microsoft.com/office/drawing/2014/main" id="{D7D3A1A5-2759-44C0-B512-5D6D213C56A3}"/>
              </a:ext>
            </a:extLst>
          </p:cNvPr>
          <p:cNvSpPr/>
          <p:nvPr/>
        </p:nvSpPr>
        <p:spPr>
          <a:xfrm>
            <a:off x="1409699" y="4052887"/>
            <a:ext cx="4271963" cy="15097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1E2A357-0871-4CD9-845B-6903E100A160}"/>
              </a:ext>
            </a:extLst>
          </p:cNvPr>
          <p:cNvSpPr/>
          <p:nvPr/>
        </p:nvSpPr>
        <p:spPr>
          <a:xfrm>
            <a:off x="1055440" y="386104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89362C5-446B-4FE4-BF0F-E0A751029E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27" name="Rectangle 11">
            <a:extLst>
              <a:ext uri="{FF2B5EF4-FFF2-40B4-BE49-F238E27FC236}">
                <a16:creationId xmlns:a16="http://schemas.microsoft.com/office/drawing/2014/main" id="{B30AA238-563C-4FD0-AFC9-7F6349F02076}"/>
              </a:ext>
            </a:extLst>
          </p:cNvPr>
          <p:cNvSpPr/>
          <p:nvPr/>
        </p:nvSpPr>
        <p:spPr>
          <a:xfrm>
            <a:off x="2567609" y="5877273"/>
            <a:ext cx="1275729" cy="22825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CE80EEE-85A7-48EC-AE93-91AD02CD73A5}"/>
              </a:ext>
            </a:extLst>
          </p:cNvPr>
          <p:cNvSpPr/>
          <p:nvPr/>
        </p:nvSpPr>
        <p:spPr>
          <a:xfrm>
            <a:off x="2173026" y="5811379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78C4DDA-DB3B-430F-957C-694314DF2111}"/>
              </a:ext>
            </a:extLst>
          </p:cNvPr>
          <p:cNvSpPr/>
          <p:nvPr/>
        </p:nvSpPr>
        <p:spPr>
          <a:xfrm>
            <a:off x="2603344" y="6100763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Rectangle 11">
            <a:extLst>
              <a:ext uri="{FF2B5EF4-FFF2-40B4-BE49-F238E27FC236}">
                <a16:creationId xmlns:a16="http://schemas.microsoft.com/office/drawing/2014/main" id="{6F4B5452-5282-4015-B8D6-94E567362187}"/>
              </a:ext>
            </a:extLst>
          </p:cNvPr>
          <p:cNvSpPr/>
          <p:nvPr/>
        </p:nvSpPr>
        <p:spPr>
          <a:xfrm>
            <a:off x="3000375" y="6117668"/>
            <a:ext cx="457199" cy="302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072481-D76F-4F6D-9290-2F61DE6E0044}"/>
              </a:ext>
            </a:extLst>
          </p:cNvPr>
          <p:cNvSpPr txBox="1"/>
          <p:nvPr/>
        </p:nvSpPr>
        <p:spPr>
          <a:xfrm>
            <a:off x="6497754" y="980728"/>
            <a:ext cx="5101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반려되었을 경우 결재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반려 선택 란 사라짐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C562B-1AB4-406B-9EDD-4CE69C2E567E}"/>
              </a:ext>
            </a:extLst>
          </p:cNvPr>
          <p:cNvSpPr txBox="1"/>
          <p:nvPr/>
        </p:nvSpPr>
        <p:spPr>
          <a:xfrm>
            <a:off x="6942385" y="2143889"/>
            <a:ext cx="288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현재 결재 내역 상태를 나타냄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91D3BF-AB10-4216-A202-05D68049B4F2}"/>
              </a:ext>
            </a:extLst>
          </p:cNvPr>
          <p:cNvSpPr txBox="1"/>
          <p:nvPr/>
        </p:nvSpPr>
        <p:spPr>
          <a:xfrm>
            <a:off x="6944230" y="3007985"/>
            <a:ext cx="4828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반려 될 경우 최초 등록자를 제외하고 위 문구가 나타남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F12DC7D-CB3C-4393-B809-6F234F6F6433}"/>
              </a:ext>
            </a:extLst>
          </p:cNvPr>
          <p:cNvSpPr txBox="1"/>
          <p:nvPr/>
        </p:nvSpPr>
        <p:spPr>
          <a:xfrm>
            <a:off x="6944230" y="3800073"/>
            <a:ext cx="5288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반려 될 경우 최초 등록자를 제외한 결재자들은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 닫기 버튼만 보임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CCBF2CB-D4AA-45D1-85B7-253BDBBC2E25}"/>
              </a:ext>
            </a:extLst>
          </p:cNvPr>
          <p:cNvSpPr/>
          <p:nvPr/>
        </p:nvSpPr>
        <p:spPr>
          <a:xfrm>
            <a:off x="6456040" y="171899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037FE19-F8C2-4E0A-B059-1BAE71630DBE}"/>
              </a:ext>
            </a:extLst>
          </p:cNvPr>
          <p:cNvSpPr/>
          <p:nvPr/>
        </p:nvSpPr>
        <p:spPr>
          <a:xfrm>
            <a:off x="6454195" y="2532056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CD54D4A-2767-4AAD-B42E-44C49424210E}"/>
              </a:ext>
            </a:extLst>
          </p:cNvPr>
          <p:cNvSpPr/>
          <p:nvPr/>
        </p:nvSpPr>
        <p:spPr>
          <a:xfrm>
            <a:off x="6454195" y="333185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360986"/>
      </p:ext>
    </p:extLst>
  </p:cSld>
  <p:clrMapOvr>
    <a:masterClrMapping/>
  </p:clrMapOvr>
  <p:transition>
    <p:pull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2B7089-A1DC-4208-99D5-6F3D0BD7E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609654"/>
            <a:ext cx="5924864" cy="59766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A1C312-5E85-4F2E-B49B-03EE96115A01}"/>
              </a:ext>
            </a:extLst>
          </p:cNvPr>
          <p:cNvSpPr/>
          <p:nvPr/>
        </p:nvSpPr>
        <p:spPr>
          <a:xfrm>
            <a:off x="191344" y="188640"/>
            <a:ext cx="63367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일일보고서 상세 보기 화면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반려되었을 경우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김세준 사원 로그인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BB5EDF-5ACE-421D-9BE8-C4FB6A8E1CEF}"/>
              </a:ext>
            </a:extLst>
          </p:cNvPr>
          <p:cNvSpPr txBox="1"/>
          <p:nvPr/>
        </p:nvSpPr>
        <p:spPr>
          <a:xfrm>
            <a:off x="6780660" y="2654547"/>
            <a:ext cx="2483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+mj-lt"/>
              </a:rPr>
              <a:t>결재</a:t>
            </a:r>
            <a:r>
              <a:rPr lang="en-US" altLang="ko-KR" sz="2000" b="1" dirty="0">
                <a:solidFill>
                  <a:prstClr val="black"/>
                </a:solidFill>
                <a:latin typeface="+mj-lt"/>
              </a:rPr>
              <a:t>, </a:t>
            </a:r>
            <a:r>
              <a:rPr lang="ko-KR" altLang="en-US" sz="2000" b="1" dirty="0">
                <a:solidFill>
                  <a:prstClr val="black"/>
                </a:solidFill>
                <a:latin typeface="+mj-lt"/>
              </a:rPr>
              <a:t>다음 결재자</a:t>
            </a:r>
            <a:endParaRPr lang="en-US" altLang="ko-KR" sz="20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B976D6-C788-42ED-8E19-9D174F5F01FD}"/>
              </a:ext>
            </a:extLst>
          </p:cNvPr>
          <p:cNvSpPr txBox="1"/>
          <p:nvPr/>
        </p:nvSpPr>
        <p:spPr>
          <a:xfrm>
            <a:off x="6798370" y="3460938"/>
            <a:ext cx="4914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결재 내역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4707EA-FE10-4EC2-8215-BA6A40EDFA5E}"/>
              </a:ext>
            </a:extLst>
          </p:cNvPr>
          <p:cNvSpPr txBox="1"/>
          <p:nvPr/>
        </p:nvSpPr>
        <p:spPr>
          <a:xfrm>
            <a:off x="6780659" y="4301904"/>
            <a:ext cx="3925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결재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반려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화면닫기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초기화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F1BC5948-FA06-4450-852D-3A3DFDEBF339}"/>
              </a:ext>
            </a:extLst>
          </p:cNvPr>
          <p:cNvSpPr/>
          <p:nvPr/>
        </p:nvSpPr>
        <p:spPr>
          <a:xfrm>
            <a:off x="6168008" y="609654"/>
            <a:ext cx="5760639" cy="599244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Rectangle 11">
            <a:extLst>
              <a:ext uri="{FF2B5EF4-FFF2-40B4-BE49-F238E27FC236}">
                <a16:creationId xmlns:a16="http://schemas.microsoft.com/office/drawing/2014/main" id="{D7D3A1A5-2759-44C0-B512-5D6D213C56A3}"/>
              </a:ext>
            </a:extLst>
          </p:cNvPr>
          <p:cNvSpPr/>
          <p:nvPr/>
        </p:nvSpPr>
        <p:spPr>
          <a:xfrm>
            <a:off x="1485899" y="4356100"/>
            <a:ext cx="4195763" cy="138112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89362C5-446B-4FE4-BF0F-E0A751029E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29" name="Rectangle 11">
            <a:extLst>
              <a:ext uri="{FF2B5EF4-FFF2-40B4-BE49-F238E27FC236}">
                <a16:creationId xmlns:a16="http://schemas.microsoft.com/office/drawing/2014/main" id="{6F4B5452-5282-4015-B8D6-94E567362187}"/>
              </a:ext>
            </a:extLst>
          </p:cNvPr>
          <p:cNvSpPr/>
          <p:nvPr/>
        </p:nvSpPr>
        <p:spPr>
          <a:xfrm>
            <a:off x="2690814" y="6048375"/>
            <a:ext cx="1064418" cy="3333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072481-D76F-4F6D-9290-2F61DE6E0044}"/>
              </a:ext>
            </a:extLst>
          </p:cNvPr>
          <p:cNvSpPr txBox="1"/>
          <p:nvPr/>
        </p:nvSpPr>
        <p:spPr>
          <a:xfrm>
            <a:off x="6456040" y="917099"/>
            <a:ext cx="5219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반려되었을 경우 최초 등록자가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내용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수정 후 결재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AC562B-1AB4-406B-9EDD-4CE69C2E567E}"/>
              </a:ext>
            </a:extLst>
          </p:cNvPr>
          <p:cNvSpPr txBox="1"/>
          <p:nvPr/>
        </p:nvSpPr>
        <p:spPr>
          <a:xfrm>
            <a:off x="6924675" y="3079993"/>
            <a:ext cx="502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결재만 선택가능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다음 결재자는 기존 보고서 결재자 고정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91D3BF-AB10-4216-A202-05D68049B4F2}"/>
              </a:ext>
            </a:extLst>
          </p:cNvPr>
          <p:cNvSpPr txBox="1"/>
          <p:nvPr/>
        </p:nvSpPr>
        <p:spPr>
          <a:xfrm>
            <a:off x="6926520" y="3933056"/>
            <a:ext cx="4456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현재 결재 내역 상태를 나타냄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F12DC7D-CB3C-4393-B809-6F234F6F6433}"/>
              </a:ext>
            </a:extLst>
          </p:cNvPr>
          <p:cNvSpPr txBox="1"/>
          <p:nvPr/>
        </p:nvSpPr>
        <p:spPr>
          <a:xfrm>
            <a:off x="6926520" y="4736177"/>
            <a:ext cx="5158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반려된 보고서를 수정 후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재결재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요청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CCBF2CB-D4AA-45D1-85B7-253BDBBC2E25}"/>
              </a:ext>
            </a:extLst>
          </p:cNvPr>
          <p:cNvSpPr/>
          <p:nvPr/>
        </p:nvSpPr>
        <p:spPr>
          <a:xfrm>
            <a:off x="6438330" y="268023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037FE19-F8C2-4E0A-B059-1BAE71630DBE}"/>
              </a:ext>
            </a:extLst>
          </p:cNvPr>
          <p:cNvSpPr/>
          <p:nvPr/>
        </p:nvSpPr>
        <p:spPr>
          <a:xfrm>
            <a:off x="6436485" y="3493297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CD54D4A-2767-4AAD-B42E-44C49424210E}"/>
              </a:ext>
            </a:extLst>
          </p:cNvPr>
          <p:cNvSpPr/>
          <p:nvPr/>
        </p:nvSpPr>
        <p:spPr>
          <a:xfrm>
            <a:off x="6436485" y="4293096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AC26CF0-6906-4ECE-AD29-D2AA36BD9772}"/>
              </a:ext>
            </a:extLst>
          </p:cNvPr>
          <p:cNvSpPr/>
          <p:nvPr/>
        </p:nvSpPr>
        <p:spPr>
          <a:xfrm>
            <a:off x="191344" y="3356992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FD893CF6-93FC-42C5-93C2-0F4BF985FAEA}"/>
              </a:ext>
            </a:extLst>
          </p:cNvPr>
          <p:cNvSpPr/>
          <p:nvPr/>
        </p:nvSpPr>
        <p:spPr>
          <a:xfrm>
            <a:off x="434975" y="3622675"/>
            <a:ext cx="1700585" cy="6223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1E2A357-0871-4CD9-845B-6903E100A160}"/>
              </a:ext>
            </a:extLst>
          </p:cNvPr>
          <p:cNvSpPr/>
          <p:nvPr/>
        </p:nvSpPr>
        <p:spPr>
          <a:xfrm>
            <a:off x="1127448" y="422108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78C4DDA-DB3B-430F-957C-694314DF2111}"/>
              </a:ext>
            </a:extLst>
          </p:cNvPr>
          <p:cNvSpPr/>
          <p:nvPr/>
        </p:nvSpPr>
        <p:spPr>
          <a:xfrm>
            <a:off x="2351584" y="5877272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EC0C37A-72DC-4F49-85A1-4F1259D2D37F}"/>
              </a:ext>
            </a:extLst>
          </p:cNvPr>
          <p:cNvSpPr/>
          <p:nvPr/>
        </p:nvSpPr>
        <p:spPr>
          <a:xfrm>
            <a:off x="191344" y="112474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894DFAA9-A34C-4652-8B35-8425AB981747}"/>
              </a:ext>
            </a:extLst>
          </p:cNvPr>
          <p:cNvSpPr/>
          <p:nvPr/>
        </p:nvSpPr>
        <p:spPr>
          <a:xfrm>
            <a:off x="434975" y="1390426"/>
            <a:ext cx="5559425" cy="223224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8BF01B-FAAA-4547-A19A-06C154618B96}"/>
              </a:ext>
            </a:extLst>
          </p:cNvPr>
          <p:cNvSpPr txBox="1"/>
          <p:nvPr/>
        </p:nvSpPr>
        <p:spPr>
          <a:xfrm>
            <a:off x="6780660" y="1878769"/>
            <a:ext cx="3203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업무분야</a:t>
            </a:r>
            <a:r>
              <a:rPr lang="en-US" altLang="ko-KR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업무내용</a:t>
            </a:r>
            <a:r>
              <a:rPr lang="en-US" altLang="ko-KR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시간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0E340F-A88A-4D86-BBE0-B72004F2781B}"/>
              </a:ext>
            </a:extLst>
          </p:cNvPr>
          <p:cNvSpPr txBox="1"/>
          <p:nvPr/>
        </p:nvSpPr>
        <p:spPr>
          <a:xfrm>
            <a:off x="6926520" y="2313042"/>
            <a:ext cx="5158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반려된 보고서는 재수정 가능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BA8462D-4D8A-4269-8578-FB461B9F88DC}"/>
              </a:ext>
            </a:extLst>
          </p:cNvPr>
          <p:cNvSpPr/>
          <p:nvPr/>
        </p:nvSpPr>
        <p:spPr>
          <a:xfrm>
            <a:off x="6436485" y="1869961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695606"/>
      </p:ext>
    </p:extLst>
  </p:cSld>
  <p:clrMapOvr>
    <a:masterClrMapping/>
  </p:clrMapOvr>
  <p:transition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210504-0FDD-410B-8336-C90D83D5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46" y="599255"/>
            <a:ext cx="5903317" cy="60028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A1C312-5E85-4F2E-B49B-03EE96115A01}"/>
              </a:ext>
            </a:extLst>
          </p:cNvPr>
          <p:cNvSpPr/>
          <p:nvPr/>
        </p:nvSpPr>
        <p:spPr>
          <a:xfrm>
            <a:off x="263351" y="188640"/>
            <a:ext cx="4896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일일보고서 상세 보기 화면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최종 결재 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되었을 경우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F1BC5948-FA06-4450-852D-3A3DFDEBF339}"/>
              </a:ext>
            </a:extLst>
          </p:cNvPr>
          <p:cNvSpPr/>
          <p:nvPr/>
        </p:nvSpPr>
        <p:spPr>
          <a:xfrm>
            <a:off x="6168008" y="599255"/>
            <a:ext cx="5760639" cy="600284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Rectangle 11">
            <a:extLst>
              <a:ext uri="{FF2B5EF4-FFF2-40B4-BE49-F238E27FC236}">
                <a16:creationId xmlns:a16="http://schemas.microsoft.com/office/drawing/2014/main" id="{D7D3A1A5-2759-44C0-B512-5D6D213C56A3}"/>
              </a:ext>
            </a:extLst>
          </p:cNvPr>
          <p:cNvSpPr/>
          <p:nvPr/>
        </p:nvSpPr>
        <p:spPr>
          <a:xfrm>
            <a:off x="1409699" y="4619625"/>
            <a:ext cx="4271963" cy="119175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1E2A357-0871-4CD9-845B-6903E100A160}"/>
              </a:ext>
            </a:extLst>
          </p:cNvPr>
          <p:cNvSpPr/>
          <p:nvPr/>
        </p:nvSpPr>
        <p:spPr>
          <a:xfrm>
            <a:off x="1055440" y="4437112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89362C5-446B-4FE4-BF0F-E0A751029E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27" name="Rectangle 11">
            <a:extLst>
              <a:ext uri="{FF2B5EF4-FFF2-40B4-BE49-F238E27FC236}">
                <a16:creationId xmlns:a16="http://schemas.microsoft.com/office/drawing/2014/main" id="{B30AA238-563C-4FD0-AFC9-7F6349F02076}"/>
              </a:ext>
            </a:extLst>
          </p:cNvPr>
          <p:cNvSpPr/>
          <p:nvPr/>
        </p:nvSpPr>
        <p:spPr>
          <a:xfrm>
            <a:off x="2609851" y="6060280"/>
            <a:ext cx="1226344" cy="1809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ACE80EEE-85A7-48EC-AE93-91AD02CD73A5}"/>
              </a:ext>
            </a:extLst>
          </p:cNvPr>
          <p:cNvSpPr/>
          <p:nvPr/>
        </p:nvSpPr>
        <p:spPr>
          <a:xfrm>
            <a:off x="2215805" y="594928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Rectangle 11">
            <a:extLst>
              <a:ext uri="{FF2B5EF4-FFF2-40B4-BE49-F238E27FC236}">
                <a16:creationId xmlns:a16="http://schemas.microsoft.com/office/drawing/2014/main" id="{6F4B5452-5282-4015-B8D6-94E567362187}"/>
              </a:ext>
            </a:extLst>
          </p:cNvPr>
          <p:cNvSpPr/>
          <p:nvPr/>
        </p:nvSpPr>
        <p:spPr>
          <a:xfrm>
            <a:off x="3009900" y="6248479"/>
            <a:ext cx="423863" cy="22376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78C4DDA-DB3B-430F-957C-694314DF2111}"/>
              </a:ext>
            </a:extLst>
          </p:cNvPr>
          <p:cNvSpPr/>
          <p:nvPr/>
        </p:nvSpPr>
        <p:spPr>
          <a:xfrm>
            <a:off x="2615804" y="622245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5E58E2-52BB-4A81-93EC-D68AC8B05419}"/>
              </a:ext>
            </a:extLst>
          </p:cNvPr>
          <p:cNvSpPr txBox="1"/>
          <p:nvPr/>
        </p:nvSpPr>
        <p:spPr>
          <a:xfrm>
            <a:off x="6240016" y="980728"/>
            <a:ext cx="5688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최종결재 되었을 경우 결재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반려 선택 란 사라짐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73B368-9B1E-45AA-A097-17EA76CD65AC}"/>
              </a:ext>
            </a:extLst>
          </p:cNvPr>
          <p:cNvSpPr txBox="1"/>
          <p:nvPr/>
        </p:nvSpPr>
        <p:spPr>
          <a:xfrm>
            <a:off x="6816080" y="1700808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결재 내역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F5A2A4-057D-4FF4-B3CC-03B2DF8B458D}"/>
              </a:ext>
            </a:extLst>
          </p:cNvPr>
          <p:cNvSpPr txBox="1"/>
          <p:nvPr/>
        </p:nvSpPr>
        <p:spPr>
          <a:xfrm>
            <a:off x="6816080" y="2513819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최종 결재 완료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6F582B-F4AF-4435-A1B2-2FEC60D52BAD}"/>
              </a:ext>
            </a:extLst>
          </p:cNvPr>
          <p:cNvSpPr txBox="1"/>
          <p:nvPr/>
        </p:nvSpPr>
        <p:spPr>
          <a:xfrm>
            <a:off x="6816080" y="3321485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 닫기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106229-BB39-4420-8900-0CEC3F801300}"/>
              </a:ext>
            </a:extLst>
          </p:cNvPr>
          <p:cNvSpPr txBox="1"/>
          <p:nvPr/>
        </p:nvSpPr>
        <p:spPr>
          <a:xfrm>
            <a:off x="6961939" y="2137418"/>
            <a:ext cx="2787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현재 결재 내역 상태를 나타냄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129CF3-2142-4EB4-81C5-837DBDF6DAF2}"/>
              </a:ext>
            </a:extLst>
          </p:cNvPr>
          <p:cNvSpPr txBox="1"/>
          <p:nvPr/>
        </p:nvSpPr>
        <p:spPr>
          <a:xfrm>
            <a:off x="6961940" y="2961155"/>
            <a:ext cx="3642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최종 결재 완료 될 경우 문구가 나타남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5F19DF-34D8-4A9E-933E-91867AD9A63E}"/>
              </a:ext>
            </a:extLst>
          </p:cNvPr>
          <p:cNvSpPr txBox="1"/>
          <p:nvPr/>
        </p:nvSpPr>
        <p:spPr>
          <a:xfrm>
            <a:off x="6961940" y="3671653"/>
            <a:ext cx="5110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최종 결재 완료 시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결재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버튼이 사라지고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 닫기 버튼만 보임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BEABC04-C0E6-469C-9147-C9CC6BFF7CCA}"/>
              </a:ext>
            </a:extLst>
          </p:cNvPr>
          <p:cNvSpPr/>
          <p:nvPr/>
        </p:nvSpPr>
        <p:spPr>
          <a:xfrm>
            <a:off x="6456040" y="171899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2D93BF3-2D82-4AD9-8154-EF4D289CACD4}"/>
              </a:ext>
            </a:extLst>
          </p:cNvPr>
          <p:cNvSpPr/>
          <p:nvPr/>
        </p:nvSpPr>
        <p:spPr>
          <a:xfrm>
            <a:off x="6454195" y="2532056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4CFFBC5-61ED-45E3-B30D-B526A8031593}"/>
              </a:ext>
            </a:extLst>
          </p:cNvPr>
          <p:cNvSpPr/>
          <p:nvPr/>
        </p:nvSpPr>
        <p:spPr>
          <a:xfrm>
            <a:off x="6454195" y="333185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395770"/>
      </p:ext>
    </p:extLst>
  </p:cSld>
  <p:clrMapOvr>
    <a:masterClrMapping/>
  </p:clrMapOvr>
  <p:transition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97678" y="2875002"/>
            <a:ext cx="57966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dirty="0">
                <a:solidFill>
                  <a:prstClr val="white"/>
                </a:solidFill>
                <a:latin typeface="Arial" panose="020B0604020202020204" pitchFamily="34" charset="0"/>
                <a:ea typeface="Sandoll 격동고딕" pitchFamily="34" charset="-127"/>
                <a:cs typeface="Arial" panose="020B0604020202020204" pitchFamily="34" charset="0"/>
              </a:rPr>
              <a:t>개발 </a:t>
            </a: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Sandoll 격동고딕" pitchFamily="34" charset="-127"/>
                <a:cs typeface="Arial" panose="020B0604020202020204" pitchFamily="34" charset="0"/>
              </a:rPr>
              <a:t>일정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28FD20-C9FE-4044-A8F7-AF86A0ECCE5E}"/>
              </a:ext>
            </a:extLst>
          </p:cNvPr>
          <p:cNvSpPr txBox="1"/>
          <p:nvPr/>
        </p:nvSpPr>
        <p:spPr>
          <a:xfrm>
            <a:off x="695400" y="54868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02.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개발</a:t>
            </a:r>
            <a:r>
              <a:rPr lang="ko-KR" altLang="en-US" sz="2400" b="1" dirty="0">
                <a:solidFill>
                  <a:prstClr val="white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일정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1CFADE-2E88-4B58-81DC-9154CC326B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03405"/>
      </p:ext>
    </p:extLst>
  </p:cSld>
  <p:clrMapOvr>
    <a:masterClrMapping/>
  </p:clrMapOvr>
  <p:transition>
    <p:pull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261E22-E9A7-4D86-B779-9BB6B6E3A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82" y="609599"/>
            <a:ext cx="5883043" cy="598947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06160D7-2343-498A-8AA4-4060C63E8C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C7535C-5E57-4359-BD9F-A5B09B9C35BC}"/>
              </a:ext>
            </a:extLst>
          </p:cNvPr>
          <p:cNvSpPr/>
          <p:nvPr/>
        </p:nvSpPr>
        <p:spPr>
          <a:xfrm>
            <a:off x="291023" y="188640"/>
            <a:ext cx="2276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영업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보고서 검색  화면 </a:t>
            </a: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4D4FF268-CA82-41DD-B2C4-D8DD7C65C6E4}"/>
              </a:ext>
            </a:extLst>
          </p:cNvPr>
          <p:cNvSpPr/>
          <p:nvPr/>
        </p:nvSpPr>
        <p:spPr>
          <a:xfrm>
            <a:off x="2555046" y="3406576"/>
            <a:ext cx="1247334" cy="31198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804F9112-2A17-4245-80BF-3B8CEB690715}"/>
              </a:ext>
            </a:extLst>
          </p:cNvPr>
          <p:cNvSpPr/>
          <p:nvPr/>
        </p:nvSpPr>
        <p:spPr>
          <a:xfrm>
            <a:off x="555281" y="1780881"/>
            <a:ext cx="5197820" cy="60013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DEA5F32-F8CE-4078-9DCF-9F6AAB3E7BD9}"/>
              </a:ext>
            </a:extLst>
          </p:cNvPr>
          <p:cNvSpPr/>
          <p:nvPr/>
        </p:nvSpPr>
        <p:spPr>
          <a:xfrm>
            <a:off x="263352" y="1577896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E72B1D1C-0404-4D55-B096-1797122E5FFF}"/>
              </a:ext>
            </a:extLst>
          </p:cNvPr>
          <p:cNvSpPr/>
          <p:nvPr/>
        </p:nvSpPr>
        <p:spPr>
          <a:xfrm>
            <a:off x="551385" y="2376294"/>
            <a:ext cx="5201669" cy="95364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4300FBB-89D8-497E-8DE2-DF36DD99E65A}"/>
              </a:ext>
            </a:extLst>
          </p:cNvPr>
          <p:cNvSpPr/>
          <p:nvPr/>
        </p:nvSpPr>
        <p:spPr>
          <a:xfrm>
            <a:off x="263352" y="2276872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3DACAB3-A010-4009-A25F-35DB7DE9FD78}"/>
              </a:ext>
            </a:extLst>
          </p:cNvPr>
          <p:cNvSpPr/>
          <p:nvPr/>
        </p:nvSpPr>
        <p:spPr>
          <a:xfrm>
            <a:off x="2207568" y="3212976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A5DC96-DF21-41A9-97FC-B24BE51E7386}"/>
              </a:ext>
            </a:extLst>
          </p:cNvPr>
          <p:cNvSpPr txBox="1"/>
          <p:nvPr/>
        </p:nvSpPr>
        <p:spPr>
          <a:xfrm>
            <a:off x="6817928" y="836712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결재일</a:t>
            </a:r>
            <a:r>
              <a:rPr lang="en-US" altLang="ko-KR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영업일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6162F0-6A12-408D-889E-9787E684C90F}"/>
              </a:ext>
            </a:extLst>
          </p:cNvPr>
          <p:cNvSpPr txBox="1"/>
          <p:nvPr/>
        </p:nvSpPr>
        <p:spPr>
          <a:xfrm>
            <a:off x="6817928" y="2420888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prstClr val="black"/>
                </a:solidFill>
              </a:rPr>
              <a:t>검색</a:t>
            </a:r>
            <a:r>
              <a:rPr lang="en-US" altLang="ko-KR" sz="2000" b="1" dirty="0">
                <a:solidFill>
                  <a:prstClr val="black"/>
                </a:solidFill>
              </a:rPr>
              <a:t>, </a:t>
            </a:r>
            <a:r>
              <a:rPr lang="ko-KR" altLang="en-US" sz="2000" b="1" dirty="0">
                <a:solidFill>
                  <a:prstClr val="black"/>
                </a:solidFill>
              </a:rPr>
              <a:t>모두검색</a:t>
            </a:r>
            <a:r>
              <a:rPr lang="en-US" altLang="ko-KR" sz="2000" b="1" dirty="0">
                <a:solidFill>
                  <a:prstClr val="black"/>
                </a:solidFill>
              </a:rPr>
              <a:t>, </a:t>
            </a:r>
            <a:r>
              <a:rPr lang="ko-KR" altLang="en-US" sz="2000" b="1" dirty="0">
                <a:solidFill>
                  <a:prstClr val="black"/>
                </a:solidFill>
              </a:rPr>
              <a:t>초기화</a:t>
            </a:r>
            <a:endParaRPr lang="en-US" altLang="ko-KR" dirty="0">
              <a:solidFill>
                <a:prstClr val="black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113D296-307B-4DF6-98A7-867629198918}"/>
              </a:ext>
            </a:extLst>
          </p:cNvPr>
          <p:cNvSpPr txBox="1"/>
          <p:nvPr/>
        </p:nvSpPr>
        <p:spPr>
          <a:xfrm>
            <a:off x="6963787" y="1214738"/>
            <a:ext cx="5852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년도 </a:t>
            </a:r>
            <a:r>
              <a:rPr lang="en-US" altLang="ko-KR" sz="1400" dirty="0">
                <a:solidFill>
                  <a:prstClr val="black"/>
                </a:solidFill>
              </a:rPr>
              <a:t>-&gt; </a:t>
            </a:r>
            <a:r>
              <a:rPr lang="ko-KR" altLang="en-US" sz="1400" dirty="0">
                <a:solidFill>
                  <a:prstClr val="black"/>
                </a:solidFill>
              </a:rPr>
              <a:t>월 순서로 입력 가능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최소 년도</a:t>
            </a:r>
            <a:r>
              <a:rPr lang="en-US" altLang="ko-KR" sz="1400" dirty="0">
                <a:solidFill>
                  <a:prstClr val="black"/>
                </a:solidFill>
              </a:rPr>
              <a:t>/</a:t>
            </a:r>
            <a:r>
              <a:rPr lang="ko-KR" altLang="en-US" sz="1400" dirty="0">
                <a:solidFill>
                  <a:prstClr val="black"/>
                </a:solidFill>
              </a:rPr>
              <a:t>월 또는 최대 년도</a:t>
            </a:r>
            <a:r>
              <a:rPr lang="en-US" altLang="ko-KR" sz="1400" dirty="0">
                <a:solidFill>
                  <a:prstClr val="black"/>
                </a:solidFill>
              </a:rPr>
              <a:t>/</a:t>
            </a:r>
            <a:r>
              <a:rPr lang="ko-KR" altLang="en-US" sz="1400" dirty="0">
                <a:solidFill>
                  <a:prstClr val="black"/>
                </a:solidFill>
              </a:rPr>
              <a:t>월의 부분검색 가능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EA1C21D-177D-4EF9-B455-F3F709A391DC}"/>
              </a:ext>
            </a:extLst>
          </p:cNvPr>
          <p:cNvSpPr txBox="1"/>
          <p:nvPr/>
        </p:nvSpPr>
        <p:spPr>
          <a:xfrm>
            <a:off x="6963789" y="2863969"/>
            <a:ext cx="4048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검색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모두검색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초기화 기능 구현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70DF7E49-5E6A-4325-A728-8BBF564B3B87}"/>
              </a:ext>
            </a:extLst>
          </p:cNvPr>
          <p:cNvSpPr/>
          <p:nvPr/>
        </p:nvSpPr>
        <p:spPr>
          <a:xfrm>
            <a:off x="6457888" y="85121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476DFD6-8166-440C-B689-17207B4BC16D}"/>
              </a:ext>
            </a:extLst>
          </p:cNvPr>
          <p:cNvSpPr/>
          <p:nvPr/>
        </p:nvSpPr>
        <p:spPr>
          <a:xfrm>
            <a:off x="6456043" y="243912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ED529B6-5BDF-413D-BC0D-BAE9370E5CFC}"/>
              </a:ext>
            </a:extLst>
          </p:cNvPr>
          <p:cNvSpPr txBox="1"/>
          <p:nvPr/>
        </p:nvSpPr>
        <p:spPr>
          <a:xfrm>
            <a:off x="6817928" y="1700034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결재여부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방문목적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키워드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B1F520E-2082-4437-B10D-20A6501090B5}"/>
              </a:ext>
            </a:extLst>
          </p:cNvPr>
          <p:cNvSpPr txBox="1"/>
          <p:nvPr/>
        </p:nvSpPr>
        <p:spPr>
          <a:xfrm>
            <a:off x="6963788" y="2143889"/>
            <a:ext cx="568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결재여부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방문목적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선택 및 키워드 입력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9B947AE2-3770-431F-A9D8-446D7C70F521}"/>
              </a:ext>
            </a:extLst>
          </p:cNvPr>
          <p:cNvSpPr/>
          <p:nvPr/>
        </p:nvSpPr>
        <p:spPr>
          <a:xfrm>
            <a:off x="6456043" y="171040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E6977B6-C918-4F93-8A34-223C8A546E59}"/>
              </a:ext>
            </a:extLst>
          </p:cNvPr>
          <p:cNvSpPr txBox="1"/>
          <p:nvPr/>
        </p:nvSpPr>
        <p:spPr>
          <a:xfrm>
            <a:off x="6817925" y="3127420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영업보고서 등록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DC5F72A-36A6-473B-BFFC-3B5968A3CD3F}"/>
              </a:ext>
            </a:extLst>
          </p:cNvPr>
          <p:cNvSpPr txBox="1"/>
          <p:nvPr/>
        </p:nvSpPr>
        <p:spPr>
          <a:xfrm>
            <a:off x="6817925" y="3867266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페이징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처리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6106F347-4726-4E64-AC5F-1BAAC524C8DC}"/>
              </a:ext>
            </a:extLst>
          </p:cNvPr>
          <p:cNvSpPr/>
          <p:nvPr/>
        </p:nvSpPr>
        <p:spPr>
          <a:xfrm>
            <a:off x="6457885" y="3112123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57456856-8A7E-4FFC-A555-38F0D2171CD3}"/>
              </a:ext>
            </a:extLst>
          </p:cNvPr>
          <p:cNvSpPr/>
          <p:nvPr/>
        </p:nvSpPr>
        <p:spPr>
          <a:xfrm>
            <a:off x="6457885" y="386104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464ABE-5DEB-45CD-B95D-DC7741636D62}"/>
              </a:ext>
            </a:extLst>
          </p:cNvPr>
          <p:cNvSpPr txBox="1"/>
          <p:nvPr/>
        </p:nvSpPr>
        <p:spPr>
          <a:xfrm>
            <a:off x="6817925" y="4581128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검색총개수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행보기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3616382-D9EA-400B-9E47-839666B31AAE}"/>
              </a:ext>
            </a:extLst>
          </p:cNvPr>
          <p:cNvSpPr/>
          <p:nvPr/>
        </p:nvSpPr>
        <p:spPr>
          <a:xfrm>
            <a:off x="6456040" y="4653136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750EC61-1F88-4A05-B3A9-B6D7A421E128}"/>
              </a:ext>
            </a:extLst>
          </p:cNvPr>
          <p:cNvSpPr txBox="1"/>
          <p:nvPr/>
        </p:nvSpPr>
        <p:spPr>
          <a:xfrm>
            <a:off x="6817925" y="5462101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prstClr val="black"/>
                </a:solidFill>
              </a:rPr>
              <a:t>정렬</a:t>
            </a:r>
            <a:endParaRPr lang="en-US" altLang="ko-KR" sz="2000" b="1" dirty="0">
              <a:solidFill>
                <a:prstClr val="black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6FAC7D3C-A351-4591-B175-49F67547BE94}"/>
              </a:ext>
            </a:extLst>
          </p:cNvPr>
          <p:cNvSpPr/>
          <p:nvPr/>
        </p:nvSpPr>
        <p:spPr>
          <a:xfrm>
            <a:off x="6456040" y="5462101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73E0DA7-BF77-4651-82D8-043E067274FB}"/>
              </a:ext>
            </a:extLst>
          </p:cNvPr>
          <p:cNvSpPr txBox="1"/>
          <p:nvPr/>
        </p:nvSpPr>
        <p:spPr>
          <a:xfrm>
            <a:off x="6963786" y="3584049"/>
            <a:ext cx="4048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영업보고서 등록 화면으로 이동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A7A4C12-491F-445B-AE41-97539F5F38F0}"/>
              </a:ext>
            </a:extLst>
          </p:cNvPr>
          <p:cNvSpPr txBox="1"/>
          <p:nvPr/>
        </p:nvSpPr>
        <p:spPr>
          <a:xfrm>
            <a:off x="6961941" y="4297284"/>
            <a:ext cx="4048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페이지 이동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1DB0EFC-F2B3-4640-8CE0-5F3C165CFCCB}"/>
              </a:ext>
            </a:extLst>
          </p:cNvPr>
          <p:cNvSpPr txBox="1"/>
          <p:nvPr/>
        </p:nvSpPr>
        <p:spPr>
          <a:xfrm>
            <a:off x="6961941" y="5013176"/>
            <a:ext cx="5510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검색 총 개수를 볼 수 있고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행보기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탭을 이용하여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검색 목록을 단위별로 볼 수 있음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8432481-F6F7-4221-B215-F8996A86C056}"/>
              </a:ext>
            </a:extLst>
          </p:cNvPr>
          <p:cNvSpPr txBox="1"/>
          <p:nvPr/>
        </p:nvSpPr>
        <p:spPr>
          <a:xfrm>
            <a:off x="6961940" y="5888305"/>
            <a:ext cx="439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각 항목 </a:t>
            </a:r>
            <a:r>
              <a:rPr lang="ko-KR" altLang="en-US" sz="1400" dirty="0" err="1">
                <a:solidFill>
                  <a:prstClr val="black"/>
                </a:solidFill>
              </a:rPr>
              <a:t>클릭시</a:t>
            </a:r>
            <a:r>
              <a:rPr lang="ko-KR" altLang="en-US" sz="1400" dirty="0">
                <a:solidFill>
                  <a:prstClr val="black"/>
                </a:solidFill>
              </a:rPr>
              <a:t> 항목별 오름차순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내림차순 정렬</a:t>
            </a:r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07DA8298-9E46-438A-B6DF-66D6DBD630F0}"/>
              </a:ext>
            </a:extLst>
          </p:cNvPr>
          <p:cNvSpPr/>
          <p:nvPr/>
        </p:nvSpPr>
        <p:spPr>
          <a:xfrm>
            <a:off x="641350" y="4102100"/>
            <a:ext cx="736600" cy="26300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688DCC1-E776-469B-BE5B-8442ED00EC94}"/>
              </a:ext>
            </a:extLst>
          </p:cNvPr>
          <p:cNvSpPr/>
          <p:nvPr/>
        </p:nvSpPr>
        <p:spPr>
          <a:xfrm>
            <a:off x="335360" y="378904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Rectangle 11">
            <a:extLst>
              <a:ext uri="{FF2B5EF4-FFF2-40B4-BE49-F238E27FC236}">
                <a16:creationId xmlns:a16="http://schemas.microsoft.com/office/drawing/2014/main" id="{0555F1F5-4F59-4935-BA6C-35D49274DA90}"/>
              </a:ext>
            </a:extLst>
          </p:cNvPr>
          <p:cNvSpPr/>
          <p:nvPr/>
        </p:nvSpPr>
        <p:spPr>
          <a:xfrm>
            <a:off x="590551" y="4577060"/>
            <a:ext cx="5156200" cy="2616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D17127D-0D92-4E10-9B2C-7AC51D3F5905}"/>
              </a:ext>
            </a:extLst>
          </p:cNvPr>
          <p:cNvSpPr/>
          <p:nvPr/>
        </p:nvSpPr>
        <p:spPr>
          <a:xfrm>
            <a:off x="263352" y="436510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7E72A291-BE9D-45E6-A21C-0AD24519D27B}"/>
              </a:ext>
            </a:extLst>
          </p:cNvPr>
          <p:cNvSpPr/>
          <p:nvPr/>
        </p:nvSpPr>
        <p:spPr>
          <a:xfrm>
            <a:off x="2484934" y="4102100"/>
            <a:ext cx="455116" cy="26300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0145581-267F-4585-A45A-80C8503704DF}"/>
              </a:ext>
            </a:extLst>
          </p:cNvPr>
          <p:cNvSpPr/>
          <p:nvPr/>
        </p:nvSpPr>
        <p:spPr>
          <a:xfrm>
            <a:off x="2178944" y="378904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Rectangle 11">
            <a:extLst>
              <a:ext uri="{FF2B5EF4-FFF2-40B4-BE49-F238E27FC236}">
                <a16:creationId xmlns:a16="http://schemas.microsoft.com/office/drawing/2014/main" id="{35B94363-EFAF-4F9D-9440-459A1189F1C8}"/>
              </a:ext>
            </a:extLst>
          </p:cNvPr>
          <p:cNvSpPr/>
          <p:nvPr/>
        </p:nvSpPr>
        <p:spPr>
          <a:xfrm>
            <a:off x="4548580" y="4102100"/>
            <a:ext cx="1191820" cy="26300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92C2DB8-B4E0-463D-AF18-6C3B159DA528}"/>
              </a:ext>
            </a:extLst>
          </p:cNvPr>
          <p:cNvSpPr/>
          <p:nvPr/>
        </p:nvSpPr>
        <p:spPr>
          <a:xfrm>
            <a:off x="4242590" y="378904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Rectangle 11">
            <a:extLst>
              <a:ext uri="{FF2B5EF4-FFF2-40B4-BE49-F238E27FC236}">
                <a16:creationId xmlns:a16="http://schemas.microsoft.com/office/drawing/2014/main" id="{5E0A9349-8961-43C7-88F6-41D8FACB7501}"/>
              </a:ext>
            </a:extLst>
          </p:cNvPr>
          <p:cNvSpPr/>
          <p:nvPr/>
        </p:nvSpPr>
        <p:spPr>
          <a:xfrm>
            <a:off x="6134101" y="618978"/>
            <a:ext cx="5794548" cy="599112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341282"/>
      </p:ext>
    </p:extLst>
  </p:cSld>
  <p:clrMapOvr>
    <a:masterClrMapping/>
  </p:clrMapOvr>
  <p:transition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3CF7C6-A1FB-4AD9-86D8-5B38DCD1A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39" y="602780"/>
            <a:ext cx="5894929" cy="602213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A1C312-5E85-4F2E-B49B-03EE96115A01}"/>
              </a:ext>
            </a:extLst>
          </p:cNvPr>
          <p:cNvSpPr/>
          <p:nvPr/>
        </p:nvSpPr>
        <p:spPr>
          <a:xfrm>
            <a:off x="291023" y="188640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영업보고서 등록  화면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E08785-94BA-4E3B-94EF-16EAFD46D8F4}"/>
              </a:ext>
            </a:extLst>
          </p:cNvPr>
          <p:cNvSpPr txBox="1"/>
          <p:nvPr/>
        </p:nvSpPr>
        <p:spPr>
          <a:xfrm>
            <a:off x="6816080" y="1077141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제목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1ECF5A-48B2-419D-B8A1-5E28A353ED4B}"/>
              </a:ext>
            </a:extLst>
          </p:cNvPr>
          <p:cNvSpPr txBox="1"/>
          <p:nvPr/>
        </p:nvSpPr>
        <p:spPr>
          <a:xfrm>
            <a:off x="6816080" y="1855857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만난 사람 이름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4BE9E-7F0F-4FD0-BC48-B51B2563EE1D}"/>
              </a:ext>
            </a:extLst>
          </p:cNvPr>
          <p:cNvSpPr txBox="1"/>
          <p:nvPr/>
        </p:nvSpPr>
        <p:spPr>
          <a:xfrm>
            <a:off x="6816080" y="2575937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만난 사람 직급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FD0A92-4AED-46AD-B854-358CB3C208F7}"/>
              </a:ext>
            </a:extLst>
          </p:cNvPr>
          <p:cNvSpPr txBox="1"/>
          <p:nvPr/>
        </p:nvSpPr>
        <p:spPr>
          <a:xfrm>
            <a:off x="6888088" y="1412776"/>
            <a:ext cx="6057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자리 이상의 공백 포함 영어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숫자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한글만 입력 가능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F663E2-7F55-4DCA-B67C-76817EA339FB}"/>
              </a:ext>
            </a:extLst>
          </p:cNvPr>
          <p:cNvSpPr txBox="1"/>
          <p:nvPr/>
        </p:nvSpPr>
        <p:spPr>
          <a:xfrm>
            <a:off x="6888088" y="2276872"/>
            <a:ext cx="5716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공백없이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3~10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자리의 영어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2~10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자리의 한글만 입력 가능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9614FD-4629-463B-BCAA-41189B9FF156}"/>
              </a:ext>
            </a:extLst>
          </p:cNvPr>
          <p:cNvSpPr txBox="1"/>
          <p:nvPr/>
        </p:nvSpPr>
        <p:spPr>
          <a:xfrm>
            <a:off x="6888089" y="3007985"/>
            <a:ext cx="4606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공백없이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2~10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자리의 영어 또는 한글만 입력 가능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D6C3838-7A3F-4045-9118-18FA9E6F8B29}"/>
              </a:ext>
            </a:extLst>
          </p:cNvPr>
          <p:cNvSpPr/>
          <p:nvPr/>
        </p:nvSpPr>
        <p:spPr>
          <a:xfrm>
            <a:off x="6456040" y="109164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E2B11CF-9B6C-45A9-B849-A43012688A58}"/>
              </a:ext>
            </a:extLst>
          </p:cNvPr>
          <p:cNvSpPr/>
          <p:nvPr/>
        </p:nvSpPr>
        <p:spPr>
          <a:xfrm>
            <a:off x="6456040" y="1874043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D03A45A-22BE-43B5-89FF-D588036FFA86}"/>
              </a:ext>
            </a:extLst>
          </p:cNvPr>
          <p:cNvSpPr/>
          <p:nvPr/>
        </p:nvSpPr>
        <p:spPr>
          <a:xfrm>
            <a:off x="6454195" y="259417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6A0E6358-6507-4E77-88D9-C5269625D41D}"/>
              </a:ext>
            </a:extLst>
          </p:cNvPr>
          <p:cNvSpPr/>
          <p:nvPr/>
        </p:nvSpPr>
        <p:spPr>
          <a:xfrm>
            <a:off x="472830" y="1134798"/>
            <a:ext cx="2814858" cy="3499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AC9EE99-8874-40C8-A1CA-386BEDC721F3}"/>
              </a:ext>
            </a:extLst>
          </p:cNvPr>
          <p:cNvSpPr/>
          <p:nvPr/>
        </p:nvSpPr>
        <p:spPr>
          <a:xfrm>
            <a:off x="159195" y="101991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06A9D62-29C0-446D-A212-94FDE99014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30" name="Rectangle 11">
            <a:extLst>
              <a:ext uri="{FF2B5EF4-FFF2-40B4-BE49-F238E27FC236}">
                <a16:creationId xmlns:a16="http://schemas.microsoft.com/office/drawing/2014/main" id="{C5AFFC20-9486-415A-8F35-7656E32C253C}"/>
              </a:ext>
            </a:extLst>
          </p:cNvPr>
          <p:cNvSpPr/>
          <p:nvPr/>
        </p:nvSpPr>
        <p:spPr>
          <a:xfrm>
            <a:off x="2531604" y="1972025"/>
            <a:ext cx="828466" cy="66231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7419D5E-0966-4503-80F3-FB0981BB7882}"/>
              </a:ext>
            </a:extLst>
          </p:cNvPr>
          <p:cNvSpPr/>
          <p:nvPr/>
        </p:nvSpPr>
        <p:spPr>
          <a:xfrm>
            <a:off x="2207568" y="177825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F941FA50-B1C4-433D-A95B-EA036959AB44}"/>
              </a:ext>
            </a:extLst>
          </p:cNvPr>
          <p:cNvSpPr/>
          <p:nvPr/>
        </p:nvSpPr>
        <p:spPr>
          <a:xfrm>
            <a:off x="3611350" y="1966583"/>
            <a:ext cx="828466" cy="66231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D1313DB-80B2-4031-B510-1E8C160B7497}"/>
              </a:ext>
            </a:extLst>
          </p:cNvPr>
          <p:cNvSpPr/>
          <p:nvPr/>
        </p:nvSpPr>
        <p:spPr>
          <a:xfrm>
            <a:off x="3287314" y="1772816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BB876670-28AD-4B3C-AECC-BA19E657BF4B}"/>
              </a:ext>
            </a:extLst>
          </p:cNvPr>
          <p:cNvSpPr/>
          <p:nvPr/>
        </p:nvSpPr>
        <p:spPr>
          <a:xfrm>
            <a:off x="4694777" y="1966583"/>
            <a:ext cx="951643" cy="66231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6A322C2-8259-4FCD-8B1C-7D278C33CBCD}"/>
              </a:ext>
            </a:extLst>
          </p:cNvPr>
          <p:cNvSpPr/>
          <p:nvPr/>
        </p:nvSpPr>
        <p:spPr>
          <a:xfrm>
            <a:off x="4367434" y="1772816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427DF3-95E9-4187-AE63-5D626839B4CC}"/>
              </a:ext>
            </a:extLst>
          </p:cNvPr>
          <p:cNvSpPr txBox="1"/>
          <p:nvPr/>
        </p:nvSpPr>
        <p:spPr>
          <a:xfrm>
            <a:off x="6817925" y="3296017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만난 사람 전화번호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F162FA-8D9F-4421-B767-F67CFA37C5C6}"/>
              </a:ext>
            </a:extLst>
          </p:cNvPr>
          <p:cNvSpPr txBox="1"/>
          <p:nvPr/>
        </p:nvSpPr>
        <p:spPr>
          <a:xfrm>
            <a:off x="6889934" y="3728065"/>
            <a:ext cx="4433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공백없이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6~15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자리의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‘-’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없이 숫자만 입력 가능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4E65744-2656-44D7-A7BE-471A63206AC6}"/>
              </a:ext>
            </a:extLst>
          </p:cNvPr>
          <p:cNvSpPr/>
          <p:nvPr/>
        </p:nvSpPr>
        <p:spPr>
          <a:xfrm>
            <a:off x="6456040" y="331425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6E68274F-575F-4AF7-8568-C0F45EE25232}"/>
              </a:ext>
            </a:extLst>
          </p:cNvPr>
          <p:cNvSpPr/>
          <p:nvPr/>
        </p:nvSpPr>
        <p:spPr>
          <a:xfrm>
            <a:off x="6134101" y="618978"/>
            <a:ext cx="5794548" cy="599112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093698"/>
      </p:ext>
    </p:extLst>
  </p:cSld>
  <p:clrMapOvr>
    <a:masterClrMapping/>
  </p:clrMapOvr>
  <p:transition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10391EF-2C72-4BE0-A6AE-0ED56B5C5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51" y="595906"/>
            <a:ext cx="5902124" cy="599041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A1C312-5E85-4F2E-B49B-03EE96115A01}"/>
              </a:ext>
            </a:extLst>
          </p:cNvPr>
          <p:cNvSpPr/>
          <p:nvPr/>
        </p:nvSpPr>
        <p:spPr>
          <a:xfrm>
            <a:off x="291023" y="188640"/>
            <a:ext cx="227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영업보고서 등록  화면</a:t>
            </a: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D53E4EED-C021-415B-AD70-A456338799AB}"/>
              </a:ext>
            </a:extLst>
          </p:cNvPr>
          <p:cNvSpPr/>
          <p:nvPr/>
        </p:nvSpPr>
        <p:spPr>
          <a:xfrm>
            <a:off x="6168008" y="609654"/>
            <a:ext cx="5760640" cy="599041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E08785-94BA-4E3B-94EF-16EAFD46D8F4}"/>
              </a:ext>
            </a:extLst>
          </p:cNvPr>
          <p:cNvSpPr txBox="1"/>
          <p:nvPr/>
        </p:nvSpPr>
        <p:spPr>
          <a:xfrm>
            <a:off x="6816080" y="1123971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방문시간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1ECF5A-48B2-419D-B8A1-5E28A353ED4B}"/>
              </a:ext>
            </a:extLst>
          </p:cNvPr>
          <p:cNvSpPr txBox="1"/>
          <p:nvPr/>
        </p:nvSpPr>
        <p:spPr>
          <a:xfrm>
            <a:off x="6816080" y="2724972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다음 결재자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4BE9E-7F0F-4FD0-BC48-B51B2563EE1D}"/>
              </a:ext>
            </a:extLst>
          </p:cNvPr>
          <p:cNvSpPr txBox="1"/>
          <p:nvPr/>
        </p:nvSpPr>
        <p:spPr>
          <a:xfrm>
            <a:off x="6816080" y="3537983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등록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20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화면닫기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초기화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FD0A92-4AED-46AD-B854-358CB3C208F7}"/>
              </a:ext>
            </a:extLst>
          </p:cNvPr>
          <p:cNvSpPr txBox="1"/>
          <p:nvPr/>
        </p:nvSpPr>
        <p:spPr>
          <a:xfrm>
            <a:off x="6816080" y="1531614"/>
            <a:ext cx="51107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분 순서대로 입력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업무 끝난 시간이 업무 시작 시간보다 빠를 경우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경고메시지 띄우고 다시 입력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현재 날짜 이후 입력할 경우 경고메시지 출력 후 시간 입력란 초기화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F663E2-7F55-4DCA-B67C-76817EA339FB}"/>
              </a:ext>
            </a:extLst>
          </p:cNvPr>
          <p:cNvSpPr txBox="1"/>
          <p:nvPr/>
        </p:nvSpPr>
        <p:spPr>
          <a:xfrm>
            <a:off x="6816080" y="3168053"/>
            <a:ext cx="4663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자신보다 직급이 높은 결재자 목록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선택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9614FD-4629-463B-BCAA-41189B9FF156}"/>
              </a:ext>
            </a:extLst>
          </p:cNvPr>
          <p:cNvSpPr txBox="1"/>
          <p:nvPr/>
        </p:nvSpPr>
        <p:spPr>
          <a:xfrm>
            <a:off x="6816080" y="3985319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등록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화면닫기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초기화 버튼 구현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D6C3838-7A3F-4045-9118-18FA9E6F8B29}"/>
              </a:ext>
            </a:extLst>
          </p:cNvPr>
          <p:cNvSpPr/>
          <p:nvPr/>
        </p:nvSpPr>
        <p:spPr>
          <a:xfrm>
            <a:off x="6456040" y="113847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E2B11CF-9B6C-45A9-B849-A43012688A58}"/>
              </a:ext>
            </a:extLst>
          </p:cNvPr>
          <p:cNvSpPr/>
          <p:nvPr/>
        </p:nvSpPr>
        <p:spPr>
          <a:xfrm>
            <a:off x="6456040" y="274315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D03A45A-22BE-43B5-89FF-D588036FFA86}"/>
              </a:ext>
            </a:extLst>
          </p:cNvPr>
          <p:cNvSpPr/>
          <p:nvPr/>
        </p:nvSpPr>
        <p:spPr>
          <a:xfrm>
            <a:off x="6454195" y="355622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5456FCA5-C16F-43B7-85FB-3B8CE4099DFE}"/>
              </a:ext>
            </a:extLst>
          </p:cNvPr>
          <p:cNvSpPr/>
          <p:nvPr/>
        </p:nvSpPr>
        <p:spPr>
          <a:xfrm>
            <a:off x="2567608" y="6038850"/>
            <a:ext cx="1296144" cy="3937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6A0E6358-6507-4E77-88D9-C5269625D41D}"/>
              </a:ext>
            </a:extLst>
          </p:cNvPr>
          <p:cNvSpPr/>
          <p:nvPr/>
        </p:nvSpPr>
        <p:spPr>
          <a:xfrm>
            <a:off x="492126" y="2747144"/>
            <a:ext cx="3222624" cy="4658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16F730A6-DFD7-461A-A94A-2746AEB92CA7}"/>
              </a:ext>
            </a:extLst>
          </p:cNvPr>
          <p:cNvSpPr/>
          <p:nvPr/>
        </p:nvSpPr>
        <p:spPr>
          <a:xfrm>
            <a:off x="495301" y="5676900"/>
            <a:ext cx="1784276" cy="33575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AC9EE99-8874-40C8-A1CA-386BEDC721F3}"/>
              </a:ext>
            </a:extLst>
          </p:cNvPr>
          <p:cNvSpPr/>
          <p:nvPr/>
        </p:nvSpPr>
        <p:spPr>
          <a:xfrm>
            <a:off x="191344" y="2417591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678AF9C-EFBC-4D47-ADE1-C42139D5F5A5}"/>
              </a:ext>
            </a:extLst>
          </p:cNvPr>
          <p:cNvSpPr/>
          <p:nvPr/>
        </p:nvSpPr>
        <p:spPr>
          <a:xfrm>
            <a:off x="186631" y="530120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461644E-6D6E-4398-AB14-38D788217A05}"/>
              </a:ext>
            </a:extLst>
          </p:cNvPr>
          <p:cNvSpPr/>
          <p:nvPr/>
        </p:nvSpPr>
        <p:spPr>
          <a:xfrm>
            <a:off x="2279576" y="5733256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06A9D62-29C0-446D-A212-94FDE99014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69055"/>
      </p:ext>
    </p:extLst>
  </p:cSld>
  <p:clrMapOvr>
    <a:masterClrMapping/>
  </p:clrMapOvr>
  <p:transition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A84133-CDA6-4B5F-AFCB-7E5107148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91" y="609654"/>
            <a:ext cx="5916217" cy="599244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A1C312-5E85-4F2E-B49B-03EE96115A01}"/>
              </a:ext>
            </a:extLst>
          </p:cNvPr>
          <p:cNvSpPr/>
          <p:nvPr/>
        </p:nvSpPr>
        <p:spPr>
          <a:xfrm>
            <a:off x="263352" y="188640"/>
            <a:ext cx="2699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영업보고서 상세보기  화면</a:t>
            </a: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D53E4EED-C021-415B-AD70-A456338799AB}"/>
              </a:ext>
            </a:extLst>
          </p:cNvPr>
          <p:cNvSpPr/>
          <p:nvPr/>
        </p:nvSpPr>
        <p:spPr>
          <a:xfrm>
            <a:off x="6153150" y="609600"/>
            <a:ext cx="5762625" cy="597671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2C02AE37-8E83-41DF-B74B-EB65A15D6C24}"/>
              </a:ext>
            </a:extLst>
          </p:cNvPr>
          <p:cNvSpPr/>
          <p:nvPr/>
        </p:nvSpPr>
        <p:spPr>
          <a:xfrm>
            <a:off x="1363091" y="4178846"/>
            <a:ext cx="4304283" cy="169284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8559F6E-2068-4853-B19A-BD427649FD61}"/>
              </a:ext>
            </a:extLst>
          </p:cNvPr>
          <p:cNvSpPr/>
          <p:nvPr/>
        </p:nvSpPr>
        <p:spPr>
          <a:xfrm>
            <a:off x="983432" y="4077072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5BD7754-E13C-465D-BE86-21108BF6AF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33" name="Rectangle 11">
            <a:extLst>
              <a:ext uri="{FF2B5EF4-FFF2-40B4-BE49-F238E27FC236}">
                <a16:creationId xmlns:a16="http://schemas.microsoft.com/office/drawing/2014/main" id="{F4232878-5699-42CE-8741-8060456B5534}"/>
              </a:ext>
            </a:extLst>
          </p:cNvPr>
          <p:cNvSpPr/>
          <p:nvPr/>
        </p:nvSpPr>
        <p:spPr>
          <a:xfrm>
            <a:off x="2605087" y="6076949"/>
            <a:ext cx="1217613" cy="1547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C6AF9538-2E78-4225-82E8-FF015C54A03D}"/>
              </a:ext>
            </a:extLst>
          </p:cNvPr>
          <p:cNvSpPr/>
          <p:nvPr/>
        </p:nvSpPr>
        <p:spPr>
          <a:xfrm>
            <a:off x="3041649" y="6233287"/>
            <a:ext cx="342901" cy="18021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A927B51-7B58-44AA-A34B-4B0C9874E82E}"/>
              </a:ext>
            </a:extLst>
          </p:cNvPr>
          <p:cNvSpPr/>
          <p:nvPr/>
        </p:nvSpPr>
        <p:spPr>
          <a:xfrm>
            <a:off x="2207568" y="594928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3E95E0D-E735-42DC-B8C3-5E9FD2044FE4}"/>
              </a:ext>
            </a:extLst>
          </p:cNvPr>
          <p:cNvSpPr/>
          <p:nvPr/>
        </p:nvSpPr>
        <p:spPr>
          <a:xfrm>
            <a:off x="2665016" y="6211912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1EFFFF-EBC4-41AD-BB93-7A3299B8AADA}"/>
              </a:ext>
            </a:extLst>
          </p:cNvPr>
          <p:cNvSpPr txBox="1"/>
          <p:nvPr/>
        </p:nvSpPr>
        <p:spPr>
          <a:xfrm>
            <a:off x="6816080" y="1818195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결재 내역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86298B-7584-494B-ABB8-C2891294E669}"/>
              </a:ext>
            </a:extLst>
          </p:cNvPr>
          <p:cNvSpPr txBox="1"/>
          <p:nvPr/>
        </p:nvSpPr>
        <p:spPr>
          <a:xfrm>
            <a:off x="6816080" y="2631206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최종 결재 완료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B36F8E-CC74-4E98-93AC-09B7A747F373}"/>
              </a:ext>
            </a:extLst>
          </p:cNvPr>
          <p:cNvSpPr txBox="1"/>
          <p:nvPr/>
        </p:nvSpPr>
        <p:spPr>
          <a:xfrm>
            <a:off x="6816080" y="3438872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 닫기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08D46A-0D68-410F-ADD7-B97E74BBD59B}"/>
              </a:ext>
            </a:extLst>
          </p:cNvPr>
          <p:cNvSpPr txBox="1"/>
          <p:nvPr/>
        </p:nvSpPr>
        <p:spPr>
          <a:xfrm>
            <a:off x="6961939" y="2254805"/>
            <a:ext cx="2809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현재 결재 내역 상태를 나타냄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1B4E4C-8FA2-40C0-9596-553BA7908B8F}"/>
              </a:ext>
            </a:extLst>
          </p:cNvPr>
          <p:cNvSpPr txBox="1"/>
          <p:nvPr/>
        </p:nvSpPr>
        <p:spPr>
          <a:xfrm>
            <a:off x="6961940" y="3078542"/>
            <a:ext cx="3670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최종 결재 완료 될 경우 문구가 나타남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DECE38-C2B5-4CCA-B646-79C112A06D05}"/>
              </a:ext>
            </a:extLst>
          </p:cNvPr>
          <p:cNvSpPr txBox="1"/>
          <p:nvPr/>
        </p:nvSpPr>
        <p:spPr>
          <a:xfrm>
            <a:off x="6961939" y="3831431"/>
            <a:ext cx="5150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최종 결재 완료 시 수정하기 버튼이 사라지고 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   </a:t>
            </a:r>
            <a:r>
              <a:rPr lang="ko-KR" altLang="en-US" sz="1400" dirty="0">
                <a:solidFill>
                  <a:prstClr val="black"/>
                </a:solidFill>
              </a:rPr>
              <a:t>화면 닫기 버튼만 보임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4722EFF1-39BE-47F1-A6B1-60CDCAE8D07A}"/>
              </a:ext>
            </a:extLst>
          </p:cNvPr>
          <p:cNvSpPr/>
          <p:nvPr/>
        </p:nvSpPr>
        <p:spPr>
          <a:xfrm>
            <a:off x="6456040" y="1836381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0C9A226-0AE9-43E0-86B0-B680AAC94FD0}"/>
              </a:ext>
            </a:extLst>
          </p:cNvPr>
          <p:cNvSpPr/>
          <p:nvPr/>
        </p:nvSpPr>
        <p:spPr>
          <a:xfrm>
            <a:off x="6454195" y="2649443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20E6569-CCD7-4F07-A731-7AFB9FAC20D4}"/>
              </a:ext>
            </a:extLst>
          </p:cNvPr>
          <p:cNvSpPr/>
          <p:nvPr/>
        </p:nvSpPr>
        <p:spPr>
          <a:xfrm>
            <a:off x="6454195" y="3449242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5D1D53E-7F87-4A6B-B055-7F3619EE9A21}"/>
              </a:ext>
            </a:extLst>
          </p:cNvPr>
          <p:cNvSpPr txBox="1"/>
          <p:nvPr/>
        </p:nvSpPr>
        <p:spPr>
          <a:xfrm>
            <a:off x="6251578" y="1113658"/>
            <a:ext cx="5688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최종결재 되었을 경우 결재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반려 선택 란 사라짐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2996001"/>
      </p:ext>
    </p:extLst>
  </p:cSld>
  <p:clrMapOvr>
    <a:masterClrMapping/>
  </p:clrMapOvr>
  <p:transition>
    <p:pull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F5A5F8-2C52-47A2-89AF-79A059FFD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1" y="603351"/>
            <a:ext cx="5875572" cy="5995720"/>
          </a:xfrm>
          <a:prstGeom prst="rect">
            <a:avLst/>
          </a:prstGeom>
        </p:spPr>
      </p:pic>
      <p:sp>
        <p:nvSpPr>
          <p:cNvPr id="22" name="Rectangle 11">
            <a:extLst>
              <a:ext uri="{FF2B5EF4-FFF2-40B4-BE49-F238E27FC236}">
                <a16:creationId xmlns:a16="http://schemas.microsoft.com/office/drawing/2014/main" id="{D53E4EED-C021-415B-AD70-A456338799AB}"/>
              </a:ext>
            </a:extLst>
          </p:cNvPr>
          <p:cNvSpPr/>
          <p:nvPr/>
        </p:nvSpPr>
        <p:spPr>
          <a:xfrm>
            <a:off x="6143625" y="603352"/>
            <a:ext cx="5785023" cy="599572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06160D7-2343-498A-8AA4-4060C63E8C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C7535C-5E57-4359-BD9F-A5B09B9C35BC}"/>
              </a:ext>
            </a:extLst>
          </p:cNvPr>
          <p:cNvSpPr/>
          <p:nvPr/>
        </p:nvSpPr>
        <p:spPr>
          <a:xfrm>
            <a:off x="291023" y="188640"/>
            <a:ext cx="2708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지출보고서 검색  화면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(1/2)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6D950576-1D1A-42FC-A2F6-8CF507BD3E82}"/>
              </a:ext>
            </a:extLst>
          </p:cNvPr>
          <p:cNvSpPr/>
          <p:nvPr/>
        </p:nvSpPr>
        <p:spPr>
          <a:xfrm>
            <a:off x="2688426" y="3765088"/>
            <a:ext cx="1019974" cy="31198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D0820FA7-022D-4C72-A11E-CEDFED068259}"/>
              </a:ext>
            </a:extLst>
          </p:cNvPr>
          <p:cNvSpPr/>
          <p:nvPr/>
        </p:nvSpPr>
        <p:spPr>
          <a:xfrm>
            <a:off x="483272" y="1700808"/>
            <a:ext cx="5396828" cy="60013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0644EDD-54DA-4FE8-A875-63F24C3B0F5A}"/>
              </a:ext>
            </a:extLst>
          </p:cNvPr>
          <p:cNvSpPr/>
          <p:nvPr/>
        </p:nvSpPr>
        <p:spPr>
          <a:xfrm>
            <a:off x="191344" y="150588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C177D074-2781-47BE-9DA2-CC32CBCDE19E}"/>
              </a:ext>
            </a:extLst>
          </p:cNvPr>
          <p:cNvSpPr/>
          <p:nvPr/>
        </p:nvSpPr>
        <p:spPr>
          <a:xfrm>
            <a:off x="479376" y="2296220"/>
            <a:ext cx="5400824" cy="139947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4EBB8C5-46E1-4B87-A829-056D7B48F13F}"/>
              </a:ext>
            </a:extLst>
          </p:cNvPr>
          <p:cNvSpPr/>
          <p:nvPr/>
        </p:nvSpPr>
        <p:spPr>
          <a:xfrm>
            <a:off x="191344" y="220486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77AE8AA-6185-47AC-8A8B-E21DF47A3C66}"/>
              </a:ext>
            </a:extLst>
          </p:cNvPr>
          <p:cNvSpPr/>
          <p:nvPr/>
        </p:nvSpPr>
        <p:spPr>
          <a:xfrm>
            <a:off x="2340948" y="357148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377F33-175A-48C5-BF5C-BBAD6E16090F}"/>
              </a:ext>
            </a:extLst>
          </p:cNvPr>
          <p:cNvSpPr txBox="1"/>
          <p:nvPr/>
        </p:nvSpPr>
        <p:spPr>
          <a:xfrm>
            <a:off x="6673909" y="1052736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결재일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+mn-cs"/>
              </a:rPr>
              <a:t>지출일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9AF8F4-D9C1-49AA-9AA1-D9E36E1BF89E}"/>
              </a:ext>
            </a:extLst>
          </p:cNvPr>
          <p:cNvSpPr txBox="1"/>
          <p:nvPr/>
        </p:nvSpPr>
        <p:spPr>
          <a:xfrm>
            <a:off x="6673908" y="2082334"/>
            <a:ext cx="4894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noProof="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결재여부</a:t>
            </a:r>
            <a:r>
              <a:rPr lang="en-US" altLang="ko-KR" sz="2000" b="1" noProof="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, </a:t>
            </a:r>
            <a:r>
              <a:rPr lang="ko-KR" altLang="en-US" sz="2000" b="1" noProof="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지출수단</a:t>
            </a:r>
            <a:r>
              <a:rPr lang="en-US" altLang="ko-KR" sz="2000" b="1" noProof="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, </a:t>
            </a:r>
            <a:r>
              <a:rPr lang="ko-KR" altLang="en-US" sz="2000" b="1" noProof="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지출분야</a:t>
            </a:r>
            <a:r>
              <a:rPr lang="en-US" altLang="ko-KR" sz="2000" b="1" noProof="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, </a:t>
            </a:r>
            <a:r>
              <a:rPr lang="ko-KR" altLang="en-US" sz="2000" b="1" noProof="0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키워드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8B067B-5DAE-4EEA-9AED-AA206531E467}"/>
              </a:ext>
            </a:extLst>
          </p:cNvPr>
          <p:cNvSpPr txBox="1"/>
          <p:nvPr/>
        </p:nvSpPr>
        <p:spPr>
          <a:xfrm>
            <a:off x="6673909" y="2924944"/>
            <a:ext cx="2885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+mj-lt"/>
              </a:rPr>
              <a:t>비용</a:t>
            </a:r>
            <a:endParaRPr lang="en-US" altLang="ko-KR" sz="20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AF806D-C792-446A-BC7D-E33912D4C08A}"/>
              </a:ext>
            </a:extLst>
          </p:cNvPr>
          <p:cNvSpPr txBox="1"/>
          <p:nvPr/>
        </p:nvSpPr>
        <p:spPr>
          <a:xfrm>
            <a:off x="6819769" y="1468626"/>
            <a:ext cx="4460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년도 </a:t>
            </a:r>
            <a:r>
              <a:rPr lang="en-US" altLang="ko-KR" sz="1400" dirty="0">
                <a:solidFill>
                  <a:prstClr val="black"/>
                </a:solidFill>
              </a:rPr>
              <a:t>-&gt; </a:t>
            </a:r>
            <a:r>
              <a:rPr lang="ko-KR" altLang="en-US" sz="1400" dirty="0">
                <a:solidFill>
                  <a:prstClr val="black"/>
                </a:solidFill>
              </a:rPr>
              <a:t>월 순서로 입력 가능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최소 년도</a:t>
            </a:r>
            <a:r>
              <a:rPr lang="en-US" altLang="ko-KR" sz="1400" dirty="0">
                <a:solidFill>
                  <a:prstClr val="black"/>
                </a:solidFill>
              </a:rPr>
              <a:t>/</a:t>
            </a:r>
            <a:r>
              <a:rPr lang="ko-KR" altLang="en-US" sz="1400" dirty="0">
                <a:solidFill>
                  <a:prstClr val="black"/>
                </a:solidFill>
              </a:rPr>
              <a:t>월 또는 최대 년도</a:t>
            </a:r>
            <a:r>
              <a:rPr lang="en-US" altLang="ko-KR" sz="1400" dirty="0">
                <a:solidFill>
                  <a:prstClr val="black"/>
                </a:solidFill>
              </a:rPr>
              <a:t>/</a:t>
            </a:r>
            <a:r>
              <a:rPr lang="ko-KR" altLang="en-US" sz="1400" dirty="0">
                <a:solidFill>
                  <a:prstClr val="black"/>
                </a:solidFill>
              </a:rPr>
              <a:t>월의 부분검색 가능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0B426D4-39B3-4CEA-AFB3-CFBD9E4F8E0A}"/>
              </a:ext>
            </a:extLst>
          </p:cNvPr>
          <p:cNvSpPr txBox="1"/>
          <p:nvPr/>
        </p:nvSpPr>
        <p:spPr>
          <a:xfrm>
            <a:off x="6819768" y="2503929"/>
            <a:ext cx="4726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/>
              <a:t>결재여부</a:t>
            </a:r>
            <a:r>
              <a:rPr lang="en-US" altLang="ko-KR" sz="1400" dirty="0"/>
              <a:t>, </a:t>
            </a:r>
            <a:r>
              <a:rPr lang="ko-KR" altLang="en-US" sz="1400" dirty="0"/>
              <a:t>지출수단</a:t>
            </a:r>
            <a:r>
              <a:rPr lang="en-US" altLang="ko-KR" sz="1400" dirty="0"/>
              <a:t>, </a:t>
            </a:r>
            <a:r>
              <a:rPr lang="ko-KR" altLang="en-US" sz="1400" dirty="0"/>
              <a:t>지출분야 선택 및 키워드 입력</a:t>
            </a:r>
            <a:endParaRPr lang="en-US" altLang="ko-KR" sz="1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A94566-4AEB-4DA9-A96E-10E5202E4911}"/>
              </a:ext>
            </a:extLst>
          </p:cNvPr>
          <p:cNvSpPr txBox="1"/>
          <p:nvPr/>
        </p:nvSpPr>
        <p:spPr>
          <a:xfrm>
            <a:off x="6819769" y="3327375"/>
            <a:ext cx="5074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/>
              <a:t>3</a:t>
            </a:r>
            <a:r>
              <a:rPr lang="ko-KR" altLang="en-US" sz="1400" dirty="0"/>
              <a:t>자리 마다 </a:t>
            </a:r>
            <a:r>
              <a:rPr lang="en-US" altLang="ko-KR" sz="1400" dirty="0"/>
              <a:t>,(</a:t>
            </a:r>
            <a:r>
              <a:rPr lang="ko-KR" altLang="en-US" sz="1400" dirty="0"/>
              <a:t>콤마</a:t>
            </a:r>
            <a:r>
              <a:rPr lang="en-US" altLang="ko-KR" sz="1400" dirty="0"/>
              <a:t>) </a:t>
            </a:r>
            <a:r>
              <a:rPr lang="ko-KR" altLang="en-US" sz="1400" dirty="0"/>
              <a:t>자동 입력되고 </a:t>
            </a:r>
            <a:r>
              <a:rPr lang="en-US" altLang="ko-KR" sz="1400" dirty="0"/>
              <a:t>0</a:t>
            </a:r>
            <a:r>
              <a:rPr lang="ko-KR" altLang="en-US" sz="1400" dirty="0"/>
              <a:t>이 먼저 입력 될 수 없음</a:t>
            </a:r>
            <a:endParaRPr lang="en-US" altLang="ko-KR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/>
              <a:t>최소 비용과 최대 비용 모두 입력 시 올바른 범위인지 검사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7C3B6C8-D9C2-4FF5-BD89-CB4B55B63798}"/>
              </a:ext>
            </a:extLst>
          </p:cNvPr>
          <p:cNvSpPr/>
          <p:nvPr/>
        </p:nvSpPr>
        <p:spPr>
          <a:xfrm>
            <a:off x="6313869" y="1067239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B306EE1-E1E5-4876-9472-83A7C8F85593}"/>
              </a:ext>
            </a:extLst>
          </p:cNvPr>
          <p:cNvSpPr/>
          <p:nvPr/>
        </p:nvSpPr>
        <p:spPr>
          <a:xfrm>
            <a:off x="6313869" y="210564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17946933-183D-4AD9-BBCE-5CA02A2E3626}"/>
              </a:ext>
            </a:extLst>
          </p:cNvPr>
          <p:cNvSpPr/>
          <p:nvPr/>
        </p:nvSpPr>
        <p:spPr>
          <a:xfrm>
            <a:off x="6312024" y="2943181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F22CA9-278C-4E39-A8A5-97ED517F4CEE}"/>
              </a:ext>
            </a:extLst>
          </p:cNvPr>
          <p:cNvSpPr txBox="1"/>
          <p:nvPr/>
        </p:nvSpPr>
        <p:spPr>
          <a:xfrm>
            <a:off x="6673908" y="3892986"/>
            <a:ext cx="2885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+mj-lt"/>
              </a:rPr>
              <a:t>검색</a:t>
            </a:r>
            <a:r>
              <a:rPr lang="en-US" altLang="ko-KR" sz="2000" b="1" dirty="0">
                <a:latin typeface="+mj-lt"/>
              </a:rPr>
              <a:t>, </a:t>
            </a:r>
            <a:r>
              <a:rPr lang="ko-KR" altLang="en-US" sz="2000" b="1" dirty="0">
                <a:latin typeface="+mj-lt"/>
              </a:rPr>
              <a:t>모두검색</a:t>
            </a:r>
            <a:r>
              <a:rPr lang="en-US" altLang="ko-KR" sz="2000" b="1" dirty="0">
                <a:latin typeface="+mj-lt"/>
              </a:rPr>
              <a:t>, </a:t>
            </a:r>
            <a:r>
              <a:rPr lang="ko-KR" altLang="en-US" sz="2000" b="1" dirty="0">
                <a:latin typeface="+mj-lt"/>
              </a:rPr>
              <a:t>초기화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778486-ED65-4C6D-8912-B99784B1C414}"/>
              </a:ext>
            </a:extLst>
          </p:cNvPr>
          <p:cNvSpPr txBox="1"/>
          <p:nvPr/>
        </p:nvSpPr>
        <p:spPr>
          <a:xfrm>
            <a:off x="6819769" y="4304129"/>
            <a:ext cx="507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/>
              <a:t>검색</a:t>
            </a:r>
            <a:r>
              <a:rPr lang="en-US" altLang="ko-KR" sz="1400" dirty="0"/>
              <a:t>, </a:t>
            </a:r>
            <a:r>
              <a:rPr lang="ko-KR" altLang="en-US" sz="1400" dirty="0"/>
              <a:t>모두검색</a:t>
            </a:r>
            <a:r>
              <a:rPr lang="en-US" altLang="ko-KR" sz="1400" dirty="0"/>
              <a:t>, </a:t>
            </a:r>
            <a:r>
              <a:rPr lang="ko-KR" altLang="en-US" sz="1400" dirty="0"/>
              <a:t>초기화 기능 구현 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0BD3A34-7FF3-4785-BC8B-6FAAFC756CE0}"/>
              </a:ext>
            </a:extLst>
          </p:cNvPr>
          <p:cNvSpPr/>
          <p:nvPr/>
        </p:nvSpPr>
        <p:spPr>
          <a:xfrm>
            <a:off x="6312024" y="390061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Rectangle 11">
            <a:extLst>
              <a:ext uri="{FF2B5EF4-FFF2-40B4-BE49-F238E27FC236}">
                <a16:creationId xmlns:a16="http://schemas.microsoft.com/office/drawing/2014/main" id="{DA735496-404C-4C94-BA3E-0084A7A5BB76}"/>
              </a:ext>
            </a:extLst>
          </p:cNvPr>
          <p:cNvSpPr/>
          <p:nvPr/>
        </p:nvSpPr>
        <p:spPr>
          <a:xfrm flipV="1">
            <a:off x="479376" y="3071812"/>
            <a:ext cx="5400824" cy="3190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8A70727C-22EC-4334-AC96-445CD3199BD3}"/>
              </a:ext>
            </a:extLst>
          </p:cNvPr>
          <p:cNvSpPr/>
          <p:nvPr/>
        </p:nvSpPr>
        <p:spPr>
          <a:xfrm>
            <a:off x="191344" y="298521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380857"/>
      </p:ext>
    </p:extLst>
  </p:cSld>
  <p:clrMapOvr>
    <a:masterClrMapping/>
  </p:clrMapOvr>
  <p:transition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F5A5F8-2C52-47A2-89AF-79A059FFD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1" y="603351"/>
            <a:ext cx="5875572" cy="5995720"/>
          </a:xfrm>
          <a:prstGeom prst="rect">
            <a:avLst/>
          </a:prstGeom>
        </p:spPr>
      </p:pic>
      <p:sp>
        <p:nvSpPr>
          <p:cNvPr id="22" name="Rectangle 11">
            <a:extLst>
              <a:ext uri="{FF2B5EF4-FFF2-40B4-BE49-F238E27FC236}">
                <a16:creationId xmlns:a16="http://schemas.microsoft.com/office/drawing/2014/main" id="{D53E4EED-C021-415B-AD70-A456338799AB}"/>
              </a:ext>
            </a:extLst>
          </p:cNvPr>
          <p:cNvSpPr/>
          <p:nvPr/>
        </p:nvSpPr>
        <p:spPr>
          <a:xfrm>
            <a:off x="6143625" y="614930"/>
            <a:ext cx="5785023" cy="598414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06160D7-2343-498A-8AA4-4060C63E8C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C7535C-5E57-4359-BD9F-A5B09B9C35BC}"/>
              </a:ext>
            </a:extLst>
          </p:cNvPr>
          <p:cNvSpPr/>
          <p:nvPr/>
        </p:nvSpPr>
        <p:spPr>
          <a:xfrm>
            <a:off x="291023" y="188640"/>
            <a:ext cx="2708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지출보고서 검색  화면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(2/2)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Rectangle 11">
            <a:extLst>
              <a:ext uri="{FF2B5EF4-FFF2-40B4-BE49-F238E27FC236}">
                <a16:creationId xmlns:a16="http://schemas.microsoft.com/office/drawing/2014/main" id="{1B78B1BA-6B0A-4845-9759-34A2A45FFCCE}"/>
              </a:ext>
            </a:extLst>
          </p:cNvPr>
          <p:cNvSpPr/>
          <p:nvPr/>
        </p:nvSpPr>
        <p:spPr>
          <a:xfrm>
            <a:off x="507752" y="4413249"/>
            <a:ext cx="565398" cy="24507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EEB3C46-1B21-4C09-9B69-742C0C801A1D}"/>
              </a:ext>
            </a:extLst>
          </p:cNvPr>
          <p:cNvSpPr/>
          <p:nvPr/>
        </p:nvSpPr>
        <p:spPr>
          <a:xfrm>
            <a:off x="201762" y="408226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E6D39EE0-8625-465B-B2FA-51724C0770B7}"/>
              </a:ext>
            </a:extLst>
          </p:cNvPr>
          <p:cNvSpPr/>
          <p:nvPr/>
        </p:nvSpPr>
        <p:spPr>
          <a:xfrm>
            <a:off x="507752" y="4705350"/>
            <a:ext cx="5391398" cy="2794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63A02E0-D154-4ED9-8973-B19404D97D82}"/>
              </a:ext>
            </a:extLst>
          </p:cNvPr>
          <p:cNvSpPr/>
          <p:nvPr/>
        </p:nvSpPr>
        <p:spPr>
          <a:xfrm>
            <a:off x="180553" y="453958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Rectangle 11">
            <a:extLst>
              <a:ext uri="{FF2B5EF4-FFF2-40B4-BE49-F238E27FC236}">
                <a16:creationId xmlns:a16="http://schemas.microsoft.com/office/drawing/2014/main" id="{85757A81-3D01-40B1-B2AE-1931DF0956B3}"/>
              </a:ext>
            </a:extLst>
          </p:cNvPr>
          <p:cNvSpPr/>
          <p:nvPr/>
        </p:nvSpPr>
        <p:spPr>
          <a:xfrm>
            <a:off x="2501478" y="4413249"/>
            <a:ext cx="476672" cy="24507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DEF45AB-F5CC-4602-858B-C48E86A71AAC}"/>
              </a:ext>
            </a:extLst>
          </p:cNvPr>
          <p:cNvSpPr/>
          <p:nvPr/>
        </p:nvSpPr>
        <p:spPr>
          <a:xfrm>
            <a:off x="2195488" y="408226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Rectangle 11">
            <a:extLst>
              <a:ext uri="{FF2B5EF4-FFF2-40B4-BE49-F238E27FC236}">
                <a16:creationId xmlns:a16="http://schemas.microsoft.com/office/drawing/2014/main" id="{67C836B5-4C5B-4476-A558-742AF886D8A3}"/>
              </a:ext>
            </a:extLst>
          </p:cNvPr>
          <p:cNvSpPr/>
          <p:nvPr/>
        </p:nvSpPr>
        <p:spPr>
          <a:xfrm>
            <a:off x="4976774" y="4413249"/>
            <a:ext cx="916025" cy="24507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1A9ADCB-FE2E-4E94-93D5-60F939E9EA22}"/>
              </a:ext>
            </a:extLst>
          </p:cNvPr>
          <p:cNvSpPr/>
          <p:nvPr/>
        </p:nvSpPr>
        <p:spPr>
          <a:xfrm>
            <a:off x="4670785" y="408226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06ACC28-EB8E-40DE-AB0D-259D17BE52CA}"/>
              </a:ext>
            </a:extLst>
          </p:cNvPr>
          <p:cNvSpPr txBox="1"/>
          <p:nvPr/>
        </p:nvSpPr>
        <p:spPr>
          <a:xfrm>
            <a:off x="6672064" y="1140041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지출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보고서 등록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BD0014E-DE46-4835-8AC4-213F75812AE1}"/>
              </a:ext>
            </a:extLst>
          </p:cNvPr>
          <p:cNvSpPr txBox="1"/>
          <p:nvPr/>
        </p:nvSpPr>
        <p:spPr>
          <a:xfrm>
            <a:off x="6672064" y="1947707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페이징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처리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464B688-87B2-47F9-A0E3-2A0C61AD3311}"/>
              </a:ext>
            </a:extLst>
          </p:cNvPr>
          <p:cNvSpPr/>
          <p:nvPr/>
        </p:nvSpPr>
        <p:spPr>
          <a:xfrm>
            <a:off x="6312024" y="112474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9154E96E-5377-4950-8F2F-D50A88BEB152}"/>
              </a:ext>
            </a:extLst>
          </p:cNvPr>
          <p:cNvSpPr/>
          <p:nvPr/>
        </p:nvSpPr>
        <p:spPr>
          <a:xfrm>
            <a:off x="6312024" y="1941489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AD42461-C77E-4DA9-B9D3-FC0E2EC1F148}"/>
              </a:ext>
            </a:extLst>
          </p:cNvPr>
          <p:cNvSpPr txBox="1"/>
          <p:nvPr/>
        </p:nvSpPr>
        <p:spPr>
          <a:xfrm>
            <a:off x="6672064" y="2776821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검색총개수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행보기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6028353A-0FBE-42F1-92B8-E70FD55ED8D2}"/>
              </a:ext>
            </a:extLst>
          </p:cNvPr>
          <p:cNvSpPr/>
          <p:nvPr/>
        </p:nvSpPr>
        <p:spPr>
          <a:xfrm>
            <a:off x="6310179" y="282801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D62E693-3EEC-4E46-91D1-94214EBB6963}"/>
              </a:ext>
            </a:extLst>
          </p:cNvPr>
          <p:cNvSpPr txBox="1"/>
          <p:nvPr/>
        </p:nvSpPr>
        <p:spPr>
          <a:xfrm>
            <a:off x="6672064" y="3715820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prstClr val="black"/>
                </a:solidFill>
              </a:rPr>
              <a:t>정렬</a:t>
            </a:r>
            <a:endParaRPr lang="en-US" altLang="ko-KR" sz="2000" b="1" dirty="0">
              <a:solidFill>
                <a:prstClr val="black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F085E32B-D0AB-4273-8787-81E9213BE975}"/>
              </a:ext>
            </a:extLst>
          </p:cNvPr>
          <p:cNvSpPr/>
          <p:nvPr/>
        </p:nvSpPr>
        <p:spPr>
          <a:xfrm>
            <a:off x="6310179" y="3767009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7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8038126-C3AC-490B-8738-3BF4A224A78D}"/>
              </a:ext>
            </a:extLst>
          </p:cNvPr>
          <p:cNvSpPr txBox="1"/>
          <p:nvPr/>
        </p:nvSpPr>
        <p:spPr>
          <a:xfrm>
            <a:off x="6817925" y="1589892"/>
            <a:ext cx="3756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지출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보고서 등록 화면으로 이동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1E4E803-974D-4C11-8C47-D88ACABCDA76}"/>
              </a:ext>
            </a:extLst>
          </p:cNvPr>
          <p:cNvSpPr txBox="1"/>
          <p:nvPr/>
        </p:nvSpPr>
        <p:spPr>
          <a:xfrm>
            <a:off x="6816080" y="2453988"/>
            <a:ext cx="3756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페이지 이동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3B29EAF-2C58-4B2C-8857-1C80B0E5C331}"/>
              </a:ext>
            </a:extLst>
          </p:cNvPr>
          <p:cNvSpPr txBox="1"/>
          <p:nvPr/>
        </p:nvSpPr>
        <p:spPr>
          <a:xfrm>
            <a:off x="6816080" y="3216459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검색 총 개수를 볼 수 있고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행보기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탭을 이용하여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검색 목록을 단위별로 볼 수 있음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82214A4-E96E-4221-B079-DDF523BD63EE}"/>
              </a:ext>
            </a:extLst>
          </p:cNvPr>
          <p:cNvSpPr txBox="1"/>
          <p:nvPr/>
        </p:nvSpPr>
        <p:spPr>
          <a:xfrm>
            <a:off x="6816079" y="4121205"/>
            <a:ext cx="4155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각 항목 </a:t>
            </a:r>
            <a:r>
              <a:rPr lang="ko-KR" altLang="en-US" sz="1400" dirty="0" err="1">
                <a:solidFill>
                  <a:prstClr val="black"/>
                </a:solidFill>
              </a:rPr>
              <a:t>클릭시</a:t>
            </a:r>
            <a:r>
              <a:rPr lang="ko-KR" altLang="en-US" sz="1400" dirty="0">
                <a:solidFill>
                  <a:prstClr val="black"/>
                </a:solidFill>
              </a:rPr>
              <a:t> 항목별 오름차순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ko-KR" altLang="en-US" sz="1400" dirty="0">
                <a:solidFill>
                  <a:prstClr val="black"/>
                </a:solidFill>
              </a:rPr>
              <a:t>내림차순 정렬</a:t>
            </a:r>
          </a:p>
        </p:txBody>
      </p:sp>
    </p:spTree>
    <p:extLst>
      <p:ext uri="{BB962C8B-B14F-4D97-AF65-F5344CB8AC3E}">
        <p14:creationId xmlns:p14="http://schemas.microsoft.com/office/powerpoint/2010/main" val="1384315773"/>
      </p:ext>
    </p:extLst>
  </p:cSld>
  <p:clrMapOvr>
    <a:masterClrMapping/>
  </p:clrMapOvr>
  <p:transition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3D5DE0-F9BF-4B3B-ACA0-939B65349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26" y="606154"/>
            <a:ext cx="11674507" cy="3492985"/>
          </a:xfrm>
          <a:prstGeom prst="rect">
            <a:avLst/>
          </a:prstGeom>
        </p:spPr>
      </p:pic>
      <p:sp>
        <p:nvSpPr>
          <p:cNvPr id="22" name="Rectangle 11">
            <a:extLst>
              <a:ext uri="{FF2B5EF4-FFF2-40B4-BE49-F238E27FC236}">
                <a16:creationId xmlns:a16="http://schemas.microsoft.com/office/drawing/2014/main" id="{D53E4EED-C021-415B-AD70-A456338799AB}"/>
              </a:ext>
            </a:extLst>
          </p:cNvPr>
          <p:cNvSpPr/>
          <p:nvPr/>
        </p:nvSpPr>
        <p:spPr>
          <a:xfrm>
            <a:off x="263352" y="4099139"/>
            <a:ext cx="11665296" cy="249993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06160D7-2343-498A-8AA4-4060C63E8C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37" name="Rectangle 11">
            <a:extLst>
              <a:ext uri="{FF2B5EF4-FFF2-40B4-BE49-F238E27FC236}">
                <a16:creationId xmlns:a16="http://schemas.microsoft.com/office/drawing/2014/main" id="{30DD4C4B-B4C5-458B-8C95-9A24F4050BD6}"/>
              </a:ext>
            </a:extLst>
          </p:cNvPr>
          <p:cNvSpPr/>
          <p:nvPr/>
        </p:nvSpPr>
        <p:spPr>
          <a:xfrm>
            <a:off x="5118720" y="3451225"/>
            <a:ext cx="1952640" cy="42862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68B9E9AA-91F7-44AA-AF66-122590894F32}"/>
              </a:ext>
            </a:extLst>
          </p:cNvPr>
          <p:cNvSpPr/>
          <p:nvPr/>
        </p:nvSpPr>
        <p:spPr>
          <a:xfrm>
            <a:off x="604970" y="1854200"/>
            <a:ext cx="10977430" cy="10795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382B043-1E73-44DA-AEBF-DC43CB225245}"/>
              </a:ext>
            </a:extLst>
          </p:cNvPr>
          <p:cNvSpPr/>
          <p:nvPr/>
        </p:nvSpPr>
        <p:spPr>
          <a:xfrm>
            <a:off x="254141" y="1556792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D8736F-B20E-46D7-BCA7-48AD0416F340}"/>
              </a:ext>
            </a:extLst>
          </p:cNvPr>
          <p:cNvSpPr/>
          <p:nvPr/>
        </p:nvSpPr>
        <p:spPr>
          <a:xfrm>
            <a:off x="191344" y="188640"/>
            <a:ext cx="237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지출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보고서 등록  화면</a:t>
            </a: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4625FA17-752D-45CC-9780-26F7636DA52A}"/>
              </a:ext>
            </a:extLst>
          </p:cNvPr>
          <p:cNvSpPr/>
          <p:nvPr/>
        </p:nvSpPr>
        <p:spPr>
          <a:xfrm>
            <a:off x="616578" y="2927350"/>
            <a:ext cx="10965822" cy="45085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10E93DA-4C92-4FB4-9C71-1E6CC471F767}"/>
              </a:ext>
            </a:extLst>
          </p:cNvPr>
          <p:cNvSpPr/>
          <p:nvPr/>
        </p:nvSpPr>
        <p:spPr>
          <a:xfrm>
            <a:off x="284171" y="270892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12B13DA2-370D-46D8-8B81-FF9320D6E643}"/>
              </a:ext>
            </a:extLst>
          </p:cNvPr>
          <p:cNvSpPr/>
          <p:nvPr/>
        </p:nvSpPr>
        <p:spPr>
          <a:xfrm>
            <a:off x="4799856" y="3152369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13FDD6-A833-4347-A097-1CAC19B7B1A4}"/>
              </a:ext>
            </a:extLst>
          </p:cNvPr>
          <p:cNvSpPr txBox="1"/>
          <p:nvPr/>
        </p:nvSpPr>
        <p:spPr>
          <a:xfrm>
            <a:off x="864096" y="4365104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결재 내역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0F9EF9-8FB6-429C-9716-6163EE5E9EAE}"/>
              </a:ext>
            </a:extLst>
          </p:cNvPr>
          <p:cNvSpPr txBox="1"/>
          <p:nvPr/>
        </p:nvSpPr>
        <p:spPr>
          <a:xfrm>
            <a:off x="864096" y="5564933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다음 결재자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9169C4-84DF-48D6-8EA8-0F92C1A6D558}"/>
              </a:ext>
            </a:extLst>
          </p:cNvPr>
          <p:cNvSpPr txBox="1"/>
          <p:nvPr/>
        </p:nvSpPr>
        <p:spPr>
          <a:xfrm>
            <a:off x="7071360" y="4374282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등록</a:t>
            </a:r>
            <a:r>
              <a:rPr lang="en-US" altLang="ko-KR" sz="2000" b="1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화면 닫기</a:t>
            </a:r>
            <a:r>
              <a:rPr lang="en-US" altLang="ko-KR" sz="2000" b="1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2000" b="1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초기화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8A1BD5-3A6B-4DAC-82A1-64B46109D097}"/>
              </a:ext>
            </a:extLst>
          </p:cNvPr>
          <p:cNvSpPr txBox="1"/>
          <p:nvPr/>
        </p:nvSpPr>
        <p:spPr>
          <a:xfrm>
            <a:off x="1009956" y="4798893"/>
            <a:ext cx="53740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비용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3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자리마다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콤마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자동 입력되고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0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 먼저 올 수 없음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지출일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</a:rPr>
              <a:t>현재 날짜 이후 입력 시 경고메시지 출력 후 </a:t>
            </a:r>
            <a:endParaRPr lang="en-US" altLang="ko-KR" sz="14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              </a:t>
            </a:r>
            <a:r>
              <a:rPr lang="ko-KR" altLang="en-US" sz="1400" dirty="0">
                <a:solidFill>
                  <a:prstClr val="black"/>
                </a:solidFill>
              </a:rPr>
              <a:t>시간 입력란 초기화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B41D1A-6F25-4551-B8D8-F9C5EBCBA41B}"/>
              </a:ext>
            </a:extLst>
          </p:cNvPr>
          <p:cNvSpPr txBox="1"/>
          <p:nvPr/>
        </p:nvSpPr>
        <p:spPr>
          <a:xfrm>
            <a:off x="1009955" y="6001543"/>
            <a:ext cx="4663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자신보다 직급이 높은 결재자 목록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선택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5E47EC-EA04-4CF8-AB24-8C948AF8E290}"/>
              </a:ext>
            </a:extLst>
          </p:cNvPr>
          <p:cNvSpPr txBox="1"/>
          <p:nvPr/>
        </p:nvSpPr>
        <p:spPr>
          <a:xfrm>
            <a:off x="7217221" y="4821618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등록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화면 닫기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초기화 버튼 구현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9D727B6-51ED-4094-9124-5D7E860C5B85}"/>
              </a:ext>
            </a:extLst>
          </p:cNvPr>
          <p:cNvSpPr/>
          <p:nvPr/>
        </p:nvSpPr>
        <p:spPr>
          <a:xfrm>
            <a:off x="504056" y="4379607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170D142-D036-4747-BD13-4CEDFB695332}"/>
              </a:ext>
            </a:extLst>
          </p:cNvPr>
          <p:cNvSpPr/>
          <p:nvPr/>
        </p:nvSpPr>
        <p:spPr>
          <a:xfrm>
            <a:off x="504056" y="5583119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128D497-8A4E-44ED-B5E9-BEE6D0AB55D3}"/>
              </a:ext>
            </a:extLst>
          </p:cNvPr>
          <p:cNvSpPr/>
          <p:nvPr/>
        </p:nvSpPr>
        <p:spPr>
          <a:xfrm>
            <a:off x="6709475" y="4392519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936163"/>
      </p:ext>
    </p:extLst>
  </p:cSld>
  <p:clrMapOvr>
    <a:masterClrMapping/>
  </p:clrMapOvr>
  <p:transition>
    <p:pull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B1FF838-961E-4D43-AB43-F1BC4C54B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1" y="596900"/>
            <a:ext cx="5911850" cy="598941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A1C312-5E85-4F2E-B49B-03EE96115A01}"/>
              </a:ext>
            </a:extLst>
          </p:cNvPr>
          <p:cNvSpPr/>
          <p:nvPr/>
        </p:nvSpPr>
        <p:spPr>
          <a:xfrm>
            <a:off x="263352" y="188640"/>
            <a:ext cx="2699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지출보고서 상세보기  화면</a:t>
            </a: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D53E4EED-C021-415B-AD70-A456338799AB}"/>
              </a:ext>
            </a:extLst>
          </p:cNvPr>
          <p:cNvSpPr/>
          <p:nvPr/>
        </p:nvSpPr>
        <p:spPr>
          <a:xfrm>
            <a:off x="6137450" y="596900"/>
            <a:ext cx="5791198" cy="598941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3866B3C-B4FD-49FD-9CA2-845941F025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49" name="Rectangle 11">
            <a:extLst>
              <a:ext uri="{FF2B5EF4-FFF2-40B4-BE49-F238E27FC236}">
                <a16:creationId xmlns:a16="http://schemas.microsoft.com/office/drawing/2014/main" id="{EE3D2E6B-2AB7-4E0D-8FDE-DABE229D204A}"/>
              </a:ext>
            </a:extLst>
          </p:cNvPr>
          <p:cNvSpPr/>
          <p:nvPr/>
        </p:nvSpPr>
        <p:spPr>
          <a:xfrm>
            <a:off x="1175965" y="3260799"/>
            <a:ext cx="4488235" cy="202875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F5DB9AD-8D71-4AE9-A6E5-624EA1AB5582}"/>
              </a:ext>
            </a:extLst>
          </p:cNvPr>
          <p:cNvSpPr/>
          <p:nvPr/>
        </p:nvSpPr>
        <p:spPr>
          <a:xfrm>
            <a:off x="821706" y="306896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Rectangle 11">
            <a:extLst>
              <a:ext uri="{FF2B5EF4-FFF2-40B4-BE49-F238E27FC236}">
                <a16:creationId xmlns:a16="http://schemas.microsoft.com/office/drawing/2014/main" id="{0419D648-E2AF-448F-877F-07CDADC1CE18}"/>
              </a:ext>
            </a:extLst>
          </p:cNvPr>
          <p:cNvSpPr/>
          <p:nvPr/>
        </p:nvSpPr>
        <p:spPr>
          <a:xfrm>
            <a:off x="2604470" y="5727142"/>
            <a:ext cx="1172194" cy="28075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6E4C9EF-2D9A-48FE-9DAC-6A29A541D214}"/>
              </a:ext>
            </a:extLst>
          </p:cNvPr>
          <p:cNvSpPr/>
          <p:nvPr/>
        </p:nvSpPr>
        <p:spPr>
          <a:xfrm>
            <a:off x="2279576" y="5517232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Rectangle 11">
            <a:extLst>
              <a:ext uri="{FF2B5EF4-FFF2-40B4-BE49-F238E27FC236}">
                <a16:creationId xmlns:a16="http://schemas.microsoft.com/office/drawing/2014/main" id="{095BE4BF-63C4-44F7-8FD2-99BCD76FEC3C}"/>
              </a:ext>
            </a:extLst>
          </p:cNvPr>
          <p:cNvSpPr/>
          <p:nvPr/>
        </p:nvSpPr>
        <p:spPr>
          <a:xfrm>
            <a:off x="3000376" y="6021288"/>
            <a:ext cx="400050" cy="39856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231B44A4-5199-4459-9DA1-05A295232A24}"/>
              </a:ext>
            </a:extLst>
          </p:cNvPr>
          <p:cNvSpPr/>
          <p:nvPr/>
        </p:nvSpPr>
        <p:spPr>
          <a:xfrm>
            <a:off x="2632472" y="6009381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8E8F8E9-3CAE-4DB6-BB34-095C77C5D9B4}"/>
              </a:ext>
            </a:extLst>
          </p:cNvPr>
          <p:cNvSpPr txBox="1"/>
          <p:nvPr/>
        </p:nvSpPr>
        <p:spPr>
          <a:xfrm>
            <a:off x="6235246" y="1084674"/>
            <a:ext cx="5688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최종결재 되었을 경우 결재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반려 선택 란 사라짐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2A1872B-F170-451A-8745-795205D7EDCC}"/>
              </a:ext>
            </a:extLst>
          </p:cNvPr>
          <p:cNvSpPr txBox="1"/>
          <p:nvPr/>
        </p:nvSpPr>
        <p:spPr>
          <a:xfrm>
            <a:off x="6673909" y="1788578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결재 내역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77ACBD-BFBE-401C-9122-E3A12E820AA8}"/>
              </a:ext>
            </a:extLst>
          </p:cNvPr>
          <p:cNvSpPr txBox="1"/>
          <p:nvPr/>
        </p:nvSpPr>
        <p:spPr>
          <a:xfrm>
            <a:off x="6673909" y="2601589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최종 결재 완료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F9872C8-4718-4C8C-87BB-59B9B9441FE5}"/>
              </a:ext>
            </a:extLst>
          </p:cNvPr>
          <p:cNvSpPr txBox="1"/>
          <p:nvPr/>
        </p:nvSpPr>
        <p:spPr>
          <a:xfrm>
            <a:off x="6673909" y="3409255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 닫기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F1ACD2C-C735-49DE-95E7-78FB56B67373}"/>
              </a:ext>
            </a:extLst>
          </p:cNvPr>
          <p:cNvSpPr txBox="1"/>
          <p:nvPr/>
        </p:nvSpPr>
        <p:spPr>
          <a:xfrm>
            <a:off x="6819768" y="2225188"/>
            <a:ext cx="2808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현재 결재 내역 상태를 나타냄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99DFB76-F698-49A2-95D0-EDC4C382D961}"/>
              </a:ext>
            </a:extLst>
          </p:cNvPr>
          <p:cNvSpPr txBox="1"/>
          <p:nvPr/>
        </p:nvSpPr>
        <p:spPr>
          <a:xfrm>
            <a:off x="6819770" y="3048925"/>
            <a:ext cx="3668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최종 결재 완료 될 경우 문구가 나타남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108D083-C32B-4BD4-A6E8-0186E3A87468}"/>
              </a:ext>
            </a:extLst>
          </p:cNvPr>
          <p:cNvSpPr txBox="1"/>
          <p:nvPr/>
        </p:nvSpPr>
        <p:spPr>
          <a:xfrm>
            <a:off x="6819769" y="3831431"/>
            <a:ext cx="5147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</a:rPr>
              <a:t>최종 결재 완료 시 수정하기 버튼이 사라지고 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lvl="0">
              <a:defRPr/>
            </a:pPr>
            <a:r>
              <a:rPr lang="en-US" altLang="ko-KR" sz="1400" dirty="0">
                <a:solidFill>
                  <a:prstClr val="black"/>
                </a:solidFill>
              </a:rPr>
              <a:t>   </a:t>
            </a:r>
            <a:r>
              <a:rPr lang="ko-KR" altLang="en-US" sz="1400" dirty="0">
                <a:solidFill>
                  <a:prstClr val="black"/>
                </a:solidFill>
              </a:rPr>
              <a:t>화면 닫기 버튼만 보임</a:t>
            </a: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1A078267-4B69-4134-9A00-3F55E653441E}"/>
              </a:ext>
            </a:extLst>
          </p:cNvPr>
          <p:cNvSpPr/>
          <p:nvPr/>
        </p:nvSpPr>
        <p:spPr>
          <a:xfrm>
            <a:off x="6313869" y="180676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0C3588B-C249-4AC2-A52C-0ACED1C5ABA7}"/>
              </a:ext>
            </a:extLst>
          </p:cNvPr>
          <p:cNvSpPr/>
          <p:nvPr/>
        </p:nvSpPr>
        <p:spPr>
          <a:xfrm>
            <a:off x="6312024" y="2619826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7D6A9943-BE32-42C5-B3EC-81C53EFF1339}"/>
              </a:ext>
            </a:extLst>
          </p:cNvPr>
          <p:cNvSpPr/>
          <p:nvPr/>
        </p:nvSpPr>
        <p:spPr>
          <a:xfrm>
            <a:off x="6312024" y="341962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770782"/>
      </p:ext>
    </p:extLst>
  </p:cSld>
  <p:clrMapOvr>
    <a:masterClrMapping/>
  </p:clrMapOvr>
  <p:transition>
    <p:pull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A7F7E5-C89B-4A93-9AFA-7497FD1C5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609654"/>
            <a:ext cx="5902811" cy="597666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A1C312-5E85-4F2E-B49B-03EE96115A01}"/>
              </a:ext>
            </a:extLst>
          </p:cNvPr>
          <p:cNvSpPr/>
          <p:nvPr/>
        </p:nvSpPr>
        <p:spPr>
          <a:xfrm>
            <a:off x="263352" y="188640"/>
            <a:ext cx="1516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일정관리 화면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256C1B7-6B01-4D0B-8B8C-E6AD61D3DFBA}"/>
              </a:ext>
            </a:extLst>
          </p:cNvPr>
          <p:cNvSpPr/>
          <p:nvPr/>
        </p:nvSpPr>
        <p:spPr>
          <a:xfrm>
            <a:off x="2495600" y="149205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520A938-17F2-415C-8F51-5123CC0704C8}"/>
              </a:ext>
            </a:extLst>
          </p:cNvPr>
          <p:cNvSpPr/>
          <p:nvPr/>
        </p:nvSpPr>
        <p:spPr>
          <a:xfrm>
            <a:off x="2569457" y="544204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Rectangle 11">
            <a:extLst>
              <a:ext uri="{FF2B5EF4-FFF2-40B4-BE49-F238E27FC236}">
                <a16:creationId xmlns:a16="http://schemas.microsoft.com/office/drawing/2014/main" id="{F13C7BB8-E8D1-4610-9DEA-15256D38D445}"/>
              </a:ext>
            </a:extLst>
          </p:cNvPr>
          <p:cNvSpPr/>
          <p:nvPr/>
        </p:nvSpPr>
        <p:spPr>
          <a:xfrm>
            <a:off x="425450" y="1152525"/>
            <a:ext cx="412750" cy="29845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3CFBCFD6-2F06-4242-B7A8-C9A66B310F8A}"/>
              </a:ext>
            </a:extLst>
          </p:cNvPr>
          <p:cNvSpPr/>
          <p:nvPr/>
        </p:nvSpPr>
        <p:spPr>
          <a:xfrm>
            <a:off x="4397960" y="1123950"/>
            <a:ext cx="659816" cy="3333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B33A591-C7F1-46A3-BA69-F74AD4F5284A}"/>
              </a:ext>
            </a:extLst>
          </p:cNvPr>
          <p:cNvSpPr/>
          <p:nvPr/>
        </p:nvSpPr>
        <p:spPr>
          <a:xfrm>
            <a:off x="119336" y="76470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17B7F0B-45A6-4B9E-9AD5-3918BBAB11CC}"/>
              </a:ext>
            </a:extLst>
          </p:cNvPr>
          <p:cNvSpPr/>
          <p:nvPr/>
        </p:nvSpPr>
        <p:spPr>
          <a:xfrm>
            <a:off x="4079776" y="76470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37B19CF-71EE-4E12-A26B-FD2429A769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96D3EED-6EBF-4962-95A7-5245FDF4F1D5}"/>
              </a:ext>
            </a:extLst>
          </p:cNvPr>
          <p:cNvSpPr txBox="1"/>
          <p:nvPr/>
        </p:nvSpPr>
        <p:spPr>
          <a:xfrm>
            <a:off x="6816080" y="1088174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달력 변경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2A47426-369E-41A7-AAEF-620218E22113}"/>
              </a:ext>
            </a:extLst>
          </p:cNvPr>
          <p:cNvSpPr txBox="1"/>
          <p:nvPr/>
        </p:nvSpPr>
        <p:spPr>
          <a:xfrm>
            <a:off x="6816080" y="1901236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오늘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071FB6-2533-44B1-A28A-3AF1BCEFD766}"/>
              </a:ext>
            </a:extLst>
          </p:cNvPr>
          <p:cNvSpPr txBox="1"/>
          <p:nvPr/>
        </p:nvSpPr>
        <p:spPr>
          <a:xfrm>
            <a:off x="6816080" y="4365104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일정 내용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BE0690-9FA0-436A-AEF1-B22B6B287ABC}"/>
              </a:ext>
            </a:extLst>
          </p:cNvPr>
          <p:cNvSpPr txBox="1"/>
          <p:nvPr/>
        </p:nvSpPr>
        <p:spPr>
          <a:xfrm>
            <a:off x="6961940" y="1545759"/>
            <a:ext cx="5398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이전달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다음달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오늘 설정 가능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5D98A45-E42A-4E1B-90AB-15893D2316F1}"/>
              </a:ext>
            </a:extLst>
          </p:cNvPr>
          <p:cNvSpPr txBox="1"/>
          <p:nvPr/>
        </p:nvSpPr>
        <p:spPr>
          <a:xfrm>
            <a:off x="6961939" y="2337846"/>
            <a:ext cx="4027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오늘 날짜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현재 날짜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화면으로 이동 및 표시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64E3D58-B3E9-40A0-966C-E150A3EFC23B}"/>
              </a:ext>
            </a:extLst>
          </p:cNvPr>
          <p:cNvSpPr txBox="1"/>
          <p:nvPr/>
        </p:nvSpPr>
        <p:spPr>
          <a:xfrm>
            <a:off x="6961941" y="4797152"/>
            <a:ext cx="4966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일정 기간은 마우스 드래그를 통해 줄이거나 늘릴 수 있음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클릭하면 일정 삭제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D848FDCF-B3F5-46D6-800C-7F2B3B4F1125}"/>
              </a:ext>
            </a:extLst>
          </p:cNvPr>
          <p:cNvSpPr/>
          <p:nvPr/>
        </p:nvSpPr>
        <p:spPr>
          <a:xfrm>
            <a:off x="6456040" y="1102677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4DF5490-7F75-42AC-A47E-9B3208031FD7}"/>
              </a:ext>
            </a:extLst>
          </p:cNvPr>
          <p:cNvSpPr/>
          <p:nvPr/>
        </p:nvSpPr>
        <p:spPr>
          <a:xfrm>
            <a:off x="6456040" y="1919422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6729496B-8AA3-455C-A89E-029DF0280737}"/>
              </a:ext>
            </a:extLst>
          </p:cNvPr>
          <p:cNvSpPr/>
          <p:nvPr/>
        </p:nvSpPr>
        <p:spPr>
          <a:xfrm>
            <a:off x="6454195" y="4383341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7BADB99-CFCD-4569-A7D7-9497791F20DE}"/>
              </a:ext>
            </a:extLst>
          </p:cNvPr>
          <p:cNvSpPr txBox="1"/>
          <p:nvPr/>
        </p:nvSpPr>
        <p:spPr>
          <a:xfrm>
            <a:off x="6817929" y="5376697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현재 날짜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E4F4FA0-6078-4DA8-A137-09613327FAA1}"/>
              </a:ext>
            </a:extLst>
          </p:cNvPr>
          <p:cNvSpPr txBox="1"/>
          <p:nvPr/>
        </p:nvSpPr>
        <p:spPr>
          <a:xfrm>
            <a:off x="6963789" y="5738962"/>
            <a:ext cx="4025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현재 날짜를 나타냄</a:t>
            </a: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A87B3E24-E463-48D1-994D-6D065D304F6E}"/>
              </a:ext>
            </a:extLst>
          </p:cNvPr>
          <p:cNvSpPr/>
          <p:nvPr/>
        </p:nvSpPr>
        <p:spPr>
          <a:xfrm>
            <a:off x="6456044" y="5387067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5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3D8DE32B-C9B0-416A-BAEE-BF48B5D996F3}"/>
              </a:ext>
            </a:extLst>
          </p:cNvPr>
          <p:cNvSpPr/>
          <p:nvPr/>
        </p:nvSpPr>
        <p:spPr>
          <a:xfrm>
            <a:off x="838200" y="1152525"/>
            <a:ext cx="374650" cy="29845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1569752-B409-464F-A55D-A30EC0F74169}"/>
              </a:ext>
            </a:extLst>
          </p:cNvPr>
          <p:cNvSpPr/>
          <p:nvPr/>
        </p:nvSpPr>
        <p:spPr>
          <a:xfrm>
            <a:off x="677878" y="76470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1C895040-D54B-45F5-88E1-F7B32C0DAACC}"/>
              </a:ext>
            </a:extLst>
          </p:cNvPr>
          <p:cNvSpPr/>
          <p:nvPr/>
        </p:nvSpPr>
        <p:spPr>
          <a:xfrm>
            <a:off x="5057775" y="1123950"/>
            <a:ext cx="939799" cy="33337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7D6EF0A-0068-4CA8-BDBA-629D76BA470C}"/>
              </a:ext>
            </a:extLst>
          </p:cNvPr>
          <p:cNvSpPr/>
          <p:nvPr/>
        </p:nvSpPr>
        <p:spPr>
          <a:xfrm>
            <a:off x="4875910" y="76470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8A1FF0-B834-42E7-88C1-1B009E961801}"/>
              </a:ext>
            </a:extLst>
          </p:cNvPr>
          <p:cNvSpPr txBox="1"/>
          <p:nvPr/>
        </p:nvSpPr>
        <p:spPr>
          <a:xfrm>
            <a:off x="6816080" y="2722252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월별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주별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일별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FBFFA1-1A5F-4874-9388-75CFD7BEBCC4}"/>
              </a:ext>
            </a:extLst>
          </p:cNvPr>
          <p:cNvSpPr txBox="1"/>
          <p:nvPr/>
        </p:nvSpPr>
        <p:spPr>
          <a:xfrm>
            <a:off x="6961939" y="3158862"/>
            <a:ext cx="3084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월별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주별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일별 보기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579E023-1509-4D25-B358-CA853E413F1A}"/>
              </a:ext>
            </a:extLst>
          </p:cNvPr>
          <p:cNvSpPr/>
          <p:nvPr/>
        </p:nvSpPr>
        <p:spPr>
          <a:xfrm>
            <a:off x="6456040" y="274043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8E6049-216D-4ABE-85A4-7EFD64412144}"/>
              </a:ext>
            </a:extLst>
          </p:cNvPr>
          <p:cNvSpPr txBox="1"/>
          <p:nvPr/>
        </p:nvSpPr>
        <p:spPr>
          <a:xfrm>
            <a:off x="6816080" y="3544109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일정목록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일정등록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5B87FD-A6FC-4DC2-82F5-ECBD213830B7}"/>
              </a:ext>
            </a:extLst>
          </p:cNvPr>
          <p:cNvSpPr txBox="1"/>
          <p:nvPr/>
        </p:nvSpPr>
        <p:spPr>
          <a:xfrm>
            <a:off x="6961939" y="3980719"/>
            <a:ext cx="3084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일정목록보기 및 일정등록 하기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560F5AF-3FBC-46E4-975D-24B8BFB374CF}"/>
              </a:ext>
            </a:extLst>
          </p:cNvPr>
          <p:cNvSpPr/>
          <p:nvPr/>
        </p:nvSpPr>
        <p:spPr>
          <a:xfrm>
            <a:off x="6456040" y="356229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Rectangle 11">
            <a:extLst>
              <a:ext uri="{FF2B5EF4-FFF2-40B4-BE49-F238E27FC236}">
                <a16:creationId xmlns:a16="http://schemas.microsoft.com/office/drawing/2014/main" id="{5590647D-CA28-4C86-81C5-277E3D6D7419}"/>
              </a:ext>
            </a:extLst>
          </p:cNvPr>
          <p:cNvSpPr/>
          <p:nvPr/>
        </p:nvSpPr>
        <p:spPr>
          <a:xfrm>
            <a:off x="6134101" y="618978"/>
            <a:ext cx="5794548" cy="599112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517811"/>
      </p:ext>
    </p:extLst>
  </p:cSld>
  <p:clrMapOvr>
    <a:masterClrMapping/>
  </p:clrMapOvr>
  <p:transition>
    <p:pull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A7974D-7CB1-4202-A939-418D5FB16B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15" r="6272"/>
          <a:stretch/>
        </p:blipFill>
        <p:spPr>
          <a:xfrm>
            <a:off x="262464" y="606314"/>
            <a:ext cx="5906432" cy="600550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A1C312-5E85-4F2E-B49B-03EE96115A01}"/>
              </a:ext>
            </a:extLst>
          </p:cNvPr>
          <p:cNvSpPr/>
          <p:nvPr/>
        </p:nvSpPr>
        <p:spPr>
          <a:xfrm>
            <a:off x="267613" y="188640"/>
            <a:ext cx="1939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일정관리 등록화면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37B19CF-71EE-4E12-A26B-FD2429A769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96D3EED-6EBF-4962-95A7-5245FDF4F1D5}"/>
              </a:ext>
            </a:extLst>
          </p:cNvPr>
          <p:cNvSpPr txBox="1"/>
          <p:nvPr/>
        </p:nvSpPr>
        <p:spPr>
          <a:xfrm>
            <a:off x="6816080" y="1844824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일정 등록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2A47426-369E-41A7-AAEF-620218E22113}"/>
              </a:ext>
            </a:extLst>
          </p:cNvPr>
          <p:cNvSpPr txBox="1"/>
          <p:nvPr/>
        </p:nvSpPr>
        <p:spPr>
          <a:xfrm>
            <a:off x="6816080" y="2657886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날짜 선택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BE0690-9FA0-436A-AEF1-B22B6B287ABC}"/>
              </a:ext>
            </a:extLst>
          </p:cNvPr>
          <p:cNvSpPr txBox="1"/>
          <p:nvPr/>
        </p:nvSpPr>
        <p:spPr>
          <a:xfrm>
            <a:off x="6961940" y="2302409"/>
            <a:ext cx="3598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일정 명칭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시작 날짜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마침 날짜 입력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5D98A45-E42A-4E1B-90AB-15893D2316F1}"/>
              </a:ext>
            </a:extLst>
          </p:cNvPr>
          <p:cNvSpPr txBox="1"/>
          <p:nvPr/>
        </p:nvSpPr>
        <p:spPr>
          <a:xfrm>
            <a:off x="6961940" y="3094496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날짜 입력란 클릭 시 날짜 선택 가능한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달력 출력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D848FDCF-B3F5-46D6-800C-7F2B3B4F1125}"/>
              </a:ext>
            </a:extLst>
          </p:cNvPr>
          <p:cNvSpPr/>
          <p:nvPr/>
        </p:nvSpPr>
        <p:spPr>
          <a:xfrm>
            <a:off x="6456040" y="1859327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4DF5490-7F75-42AC-A47E-9B3208031FD7}"/>
              </a:ext>
            </a:extLst>
          </p:cNvPr>
          <p:cNvSpPr/>
          <p:nvPr/>
        </p:nvSpPr>
        <p:spPr>
          <a:xfrm>
            <a:off x="6456040" y="2676072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8A1FF0-B834-42E7-88C1-1B009E961801}"/>
              </a:ext>
            </a:extLst>
          </p:cNvPr>
          <p:cNvSpPr txBox="1"/>
          <p:nvPr/>
        </p:nvSpPr>
        <p:spPr>
          <a:xfrm>
            <a:off x="6816080" y="3478902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저장하기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FBFFA1-1A5F-4874-9388-75CFD7BEBCC4}"/>
              </a:ext>
            </a:extLst>
          </p:cNvPr>
          <p:cNvSpPr txBox="1"/>
          <p:nvPr/>
        </p:nvSpPr>
        <p:spPr>
          <a:xfrm>
            <a:off x="6961940" y="3915512"/>
            <a:ext cx="2780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일정 저장 버튼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579E023-1509-4D25-B358-CA853E413F1A}"/>
              </a:ext>
            </a:extLst>
          </p:cNvPr>
          <p:cNvSpPr/>
          <p:nvPr/>
        </p:nvSpPr>
        <p:spPr>
          <a:xfrm>
            <a:off x="6456040" y="349708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AC59B7-3D31-4A5C-AEB7-A089EA47E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0801" y="2860800"/>
            <a:ext cx="1124959" cy="5750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51259C-D719-4663-9D53-67941F109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5676" y="3442071"/>
            <a:ext cx="2269238" cy="1787129"/>
          </a:xfrm>
          <a:prstGeom prst="rect">
            <a:avLst/>
          </a:prstGeom>
        </p:spPr>
      </p:pic>
      <p:sp>
        <p:nvSpPr>
          <p:cNvPr id="26" name="Rectangle 11">
            <a:extLst>
              <a:ext uri="{FF2B5EF4-FFF2-40B4-BE49-F238E27FC236}">
                <a16:creationId xmlns:a16="http://schemas.microsoft.com/office/drawing/2014/main" id="{3D8DE32B-C9B0-416A-BAEE-BF48B5D996F3}"/>
              </a:ext>
            </a:extLst>
          </p:cNvPr>
          <p:cNvSpPr/>
          <p:nvPr/>
        </p:nvSpPr>
        <p:spPr>
          <a:xfrm>
            <a:off x="2320925" y="2838450"/>
            <a:ext cx="1651000" cy="61912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B33A591-C7F1-46A3-BA69-F74AD4F5284A}"/>
              </a:ext>
            </a:extLst>
          </p:cNvPr>
          <p:cNvSpPr/>
          <p:nvPr/>
        </p:nvSpPr>
        <p:spPr>
          <a:xfrm>
            <a:off x="2027548" y="2542232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Rectangle 11">
            <a:extLst>
              <a:ext uri="{FF2B5EF4-FFF2-40B4-BE49-F238E27FC236}">
                <a16:creationId xmlns:a16="http://schemas.microsoft.com/office/drawing/2014/main" id="{F13C7BB8-E8D1-4610-9DEA-15256D38D445}"/>
              </a:ext>
            </a:extLst>
          </p:cNvPr>
          <p:cNvSpPr/>
          <p:nvPr/>
        </p:nvSpPr>
        <p:spPr>
          <a:xfrm>
            <a:off x="3514724" y="3457574"/>
            <a:ext cx="2221235" cy="177162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1569752-B409-464F-A55D-A30EC0F74169}"/>
              </a:ext>
            </a:extLst>
          </p:cNvPr>
          <p:cNvSpPr/>
          <p:nvPr/>
        </p:nvSpPr>
        <p:spPr>
          <a:xfrm>
            <a:off x="5591944" y="314096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3CFBCFD6-2F06-4242-B7A8-C9A66B310F8A}"/>
              </a:ext>
            </a:extLst>
          </p:cNvPr>
          <p:cNvSpPr/>
          <p:nvPr/>
        </p:nvSpPr>
        <p:spPr>
          <a:xfrm>
            <a:off x="2780913" y="3498634"/>
            <a:ext cx="697823" cy="28040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17B7F0B-45A6-4B9E-9AD5-3918BBAB11CC}"/>
              </a:ext>
            </a:extLst>
          </p:cNvPr>
          <p:cNvSpPr/>
          <p:nvPr/>
        </p:nvSpPr>
        <p:spPr>
          <a:xfrm>
            <a:off x="2423592" y="342900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875058C-4696-4F3E-82AF-9E19EC24FB7B}"/>
              </a:ext>
            </a:extLst>
          </p:cNvPr>
          <p:cNvSpPr txBox="1"/>
          <p:nvPr/>
        </p:nvSpPr>
        <p:spPr>
          <a:xfrm>
            <a:off x="6528048" y="1084674"/>
            <a:ext cx="5245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일정 등록 버튼 클릭 시 팝업 창 출력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EF92BA5D-EB6B-44B3-B2AA-4E53AFFDC879}"/>
              </a:ext>
            </a:extLst>
          </p:cNvPr>
          <p:cNvSpPr/>
          <p:nvPr/>
        </p:nvSpPr>
        <p:spPr>
          <a:xfrm>
            <a:off x="6175717" y="618978"/>
            <a:ext cx="5752932" cy="599112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933429"/>
      </p:ext>
    </p:extLst>
  </p:cSld>
  <p:clrMapOvr>
    <a:masterClrMapping/>
  </p:clrMapOvr>
  <p:transition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2A0DE6B-DB75-487C-80FD-365352EF0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389453"/>
              </p:ext>
            </p:extLst>
          </p:nvPr>
        </p:nvGraphicFramePr>
        <p:xfrm>
          <a:off x="482600" y="1313270"/>
          <a:ext cx="11233154" cy="48646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4464">
                  <a:extLst>
                    <a:ext uri="{9D8B030D-6E8A-4147-A177-3AD203B41FA5}">
                      <a16:colId xmlns:a16="http://schemas.microsoft.com/office/drawing/2014/main" val="2728775548"/>
                    </a:ext>
                  </a:extLst>
                </a:gridCol>
                <a:gridCol w="346623">
                  <a:extLst>
                    <a:ext uri="{9D8B030D-6E8A-4147-A177-3AD203B41FA5}">
                      <a16:colId xmlns:a16="http://schemas.microsoft.com/office/drawing/2014/main" val="3235162407"/>
                    </a:ext>
                  </a:extLst>
                </a:gridCol>
                <a:gridCol w="346623">
                  <a:extLst>
                    <a:ext uri="{9D8B030D-6E8A-4147-A177-3AD203B41FA5}">
                      <a16:colId xmlns:a16="http://schemas.microsoft.com/office/drawing/2014/main" val="3043927826"/>
                    </a:ext>
                  </a:extLst>
                </a:gridCol>
                <a:gridCol w="346623">
                  <a:extLst>
                    <a:ext uri="{9D8B030D-6E8A-4147-A177-3AD203B41FA5}">
                      <a16:colId xmlns:a16="http://schemas.microsoft.com/office/drawing/2014/main" val="3013856682"/>
                    </a:ext>
                  </a:extLst>
                </a:gridCol>
                <a:gridCol w="346623">
                  <a:extLst>
                    <a:ext uri="{9D8B030D-6E8A-4147-A177-3AD203B41FA5}">
                      <a16:colId xmlns:a16="http://schemas.microsoft.com/office/drawing/2014/main" val="546270242"/>
                    </a:ext>
                  </a:extLst>
                </a:gridCol>
                <a:gridCol w="346623">
                  <a:extLst>
                    <a:ext uri="{9D8B030D-6E8A-4147-A177-3AD203B41FA5}">
                      <a16:colId xmlns:a16="http://schemas.microsoft.com/office/drawing/2014/main" val="3980743079"/>
                    </a:ext>
                  </a:extLst>
                </a:gridCol>
                <a:gridCol w="346623">
                  <a:extLst>
                    <a:ext uri="{9D8B030D-6E8A-4147-A177-3AD203B41FA5}">
                      <a16:colId xmlns:a16="http://schemas.microsoft.com/office/drawing/2014/main" val="3064118995"/>
                    </a:ext>
                  </a:extLst>
                </a:gridCol>
                <a:gridCol w="346623">
                  <a:extLst>
                    <a:ext uri="{9D8B030D-6E8A-4147-A177-3AD203B41FA5}">
                      <a16:colId xmlns:a16="http://schemas.microsoft.com/office/drawing/2014/main" val="3608167673"/>
                    </a:ext>
                  </a:extLst>
                </a:gridCol>
                <a:gridCol w="346623">
                  <a:extLst>
                    <a:ext uri="{9D8B030D-6E8A-4147-A177-3AD203B41FA5}">
                      <a16:colId xmlns:a16="http://schemas.microsoft.com/office/drawing/2014/main" val="1823508987"/>
                    </a:ext>
                  </a:extLst>
                </a:gridCol>
                <a:gridCol w="346623">
                  <a:extLst>
                    <a:ext uri="{9D8B030D-6E8A-4147-A177-3AD203B41FA5}">
                      <a16:colId xmlns:a16="http://schemas.microsoft.com/office/drawing/2014/main" val="1761843479"/>
                    </a:ext>
                  </a:extLst>
                </a:gridCol>
                <a:gridCol w="346623">
                  <a:extLst>
                    <a:ext uri="{9D8B030D-6E8A-4147-A177-3AD203B41FA5}">
                      <a16:colId xmlns:a16="http://schemas.microsoft.com/office/drawing/2014/main" val="1064526119"/>
                    </a:ext>
                  </a:extLst>
                </a:gridCol>
                <a:gridCol w="346623">
                  <a:extLst>
                    <a:ext uri="{9D8B030D-6E8A-4147-A177-3AD203B41FA5}">
                      <a16:colId xmlns:a16="http://schemas.microsoft.com/office/drawing/2014/main" val="2933676753"/>
                    </a:ext>
                  </a:extLst>
                </a:gridCol>
                <a:gridCol w="346623">
                  <a:extLst>
                    <a:ext uri="{9D8B030D-6E8A-4147-A177-3AD203B41FA5}">
                      <a16:colId xmlns:a16="http://schemas.microsoft.com/office/drawing/2014/main" val="1661660841"/>
                    </a:ext>
                  </a:extLst>
                </a:gridCol>
                <a:gridCol w="346623">
                  <a:extLst>
                    <a:ext uri="{9D8B030D-6E8A-4147-A177-3AD203B41FA5}">
                      <a16:colId xmlns:a16="http://schemas.microsoft.com/office/drawing/2014/main" val="34577373"/>
                    </a:ext>
                  </a:extLst>
                </a:gridCol>
                <a:gridCol w="346623">
                  <a:extLst>
                    <a:ext uri="{9D8B030D-6E8A-4147-A177-3AD203B41FA5}">
                      <a16:colId xmlns:a16="http://schemas.microsoft.com/office/drawing/2014/main" val="3294383266"/>
                    </a:ext>
                  </a:extLst>
                </a:gridCol>
                <a:gridCol w="346623">
                  <a:extLst>
                    <a:ext uri="{9D8B030D-6E8A-4147-A177-3AD203B41FA5}">
                      <a16:colId xmlns:a16="http://schemas.microsoft.com/office/drawing/2014/main" val="3574575576"/>
                    </a:ext>
                  </a:extLst>
                </a:gridCol>
                <a:gridCol w="346623">
                  <a:extLst>
                    <a:ext uri="{9D8B030D-6E8A-4147-A177-3AD203B41FA5}">
                      <a16:colId xmlns:a16="http://schemas.microsoft.com/office/drawing/2014/main" val="2133454683"/>
                    </a:ext>
                  </a:extLst>
                </a:gridCol>
                <a:gridCol w="346623">
                  <a:extLst>
                    <a:ext uri="{9D8B030D-6E8A-4147-A177-3AD203B41FA5}">
                      <a16:colId xmlns:a16="http://schemas.microsoft.com/office/drawing/2014/main" val="1745580851"/>
                    </a:ext>
                  </a:extLst>
                </a:gridCol>
                <a:gridCol w="346623">
                  <a:extLst>
                    <a:ext uri="{9D8B030D-6E8A-4147-A177-3AD203B41FA5}">
                      <a16:colId xmlns:a16="http://schemas.microsoft.com/office/drawing/2014/main" val="694965850"/>
                    </a:ext>
                  </a:extLst>
                </a:gridCol>
                <a:gridCol w="346623">
                  <a:extLst>
                    <a:ext uri="{9D8B030D-6E8A-4147-A177-3AD203B41FA5}">
                      <a16:colId xmlns:a16="http://schemas.microsoft.com/office/drawing/2014/main" val="3505841366"/>
                    </a:ext>
                  </a:extLst>
                </a:gridCol>
                <a:gridCol w="346623">
                  <a:extLst>
                    <a:ext uri="{9D8B030D-6E8A-4147-A177-3AD203B41FA5}">
                      <a16:colId xmlns:a16="http://schemas.microsoft.com/office/drawing/2014/main" val="2607179954"/>
                    </a:ext>
                  </a:extLst>
                </a:gridCol>
                <a:gridCol w="346623">
                  <a:extLst>
                    <a:ext uri="{9D8B030D-6E8A-4147-A177-3AD203B41FA5}">
                      <a16:colId xmlns:a16="http://schemas.microsoft.com/office/drawing/2014/main" val="3428140006"/>
                    </a:ext>
                  </a:extLst>
                </a:gridCol>
                <a:gridCol w="346623">
                  <a:extLst>
                    <a:ext uri="{9D8B030D-6E8A-4147-A177-3AD203B41FA5}">
                      <a16:colId xmlns:a16="http://schemas.microsoft.com/office/drawing/2014/main" val="4052306304"/>
                    </a:ext>
                  </a:extLst>
                </a:gridCol>
                <a:gridCol w="346623">
                  <a:extLst>
                    <a:ext uri="{9D8B030D-6E8A-4147-A177-3AD203B41FA5}">
                      <a16:colId xmlns:a16="http://schemas.microsoft.com/office/drawing/2014/main" val="45990730"/>
                    </a:ext>
                  </a:extLst>
                </a:gridCol>
                <a:gridCol w="346623">
                  <a:extLst>
                    <a:ext uri="{9D8B030D-6E8A-4147-A177-3AD203B41FA5}">
                      <a16:colId xmlns:a16="http://schemas.microsoft.com/office/drawing/2014/main" val="1952624989"/>
                    </a:ext>
                  </a:extLst>
                </a:gridCol>
                <a:gridCol w="346623">
                  <a:extLst>
                    <a:ext uri="{9D8B030D-6E8A-4147-A177-3AD203B41FA5}">
                      <a16:colId xmlns:a16="http://schemas.microsoft.com/office/drawing/2014/main" val="82895955"/>
                    </a:ext>
                  </a:extLst>
                </a:gridCol>
                <a:gridCol w="346623">
                  <a:extLst>
                    <a:ext uri="{9D8B030D-6E8A-4147-A177-3AD203B41FA5}">
                      <a16:colId xmlns:a16="http://schemas.microsoft.com/office/drawing/2014/main" val="645183933"/>
                    </a:ext>
                  </a:extLst>
                </a:gridCol>
                <a:gridCol w="346623">
                  <a:extLst>
                    <a:ext uri="{9D8B030D-6E8A-4147-A177-3AD203B41FA5}">
                      <a16:colId xmlns:a16="http://schemas.microsoft.com/office/drawing/2014/main" val="1263309000"/>
                    </a:ext>
                  </a:extLst>
                </a:gridCol>
                <a:gridCol w="346623">
                  <a:extLst>
                    <a:ext uri="{9D8B030D-6E8A-4147-A177-3AD203B41FA5}">
                      <a16:colId xmlns:a16="http://schemas.microsoft.com/office/drawing/2014/main" val="1237867525"/>
                    </a:ext>
                  </a:extLst>
                </a:gridCol>
                <a:gridCol w="346623">
                  <a:extLst>
                    <a:ext uri="{9D8B030D-6E8A-4147-A177-3AD203B41FA5}">
                      <a16:colId xmlns:a16="http://schemas.microsoft.com/office/drawing/2014/main" val="2649836508"/>
                    </a:ext>
                  </a:extLst>
                </a:gridCol>
                <a:gridCol w="346623">
                  <a:extLst>
                    <a:ext uri="{9D8B030D-6E8A-4147-A177-3AD203B41FA5}">
                      <a16:colId xmlns:a16="http://schemas.microsoft.com/office/drawing/2014/main" val="3566081042"/>
                    </a:ext>
                  </a:extLst>
                </a:gridCol>
              </a:tblGrid>
              <a:tr h="44352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u="none" strike="noStrike" dirty="0">
                          <a:effectLst/>
                        </a:rPr>
                        <a:t>구분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총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30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)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B3D7"/>
                    </a:solidFill>
                  </a:tcPr>
                </a:tc>
                <a:tc gridSpan="30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>
                          <a:effectLst/>
                        </a:rPr>
                        <a:t>7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월 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(1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 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~ 30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r>
                        <a:rPr lang="en-US" altLang="ko-KR" sz="1100" b="1" u="none" strike="noStrike" dirty="0">
                          <a:effectLst/>
                        </a:rPr>
                        <a:t>)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442306"/>
                  </a:ext>
                </a:extLst>
              </a:tr>
              <a:tr h="4445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</a:rPr>
                        <a:t>　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</a:rPr>
                        <a:t>1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</a:rPr>
                        <a:t>2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</a:rPr>
                        <a:t>3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</a:rPr>
                        <a:t>4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</a:rPr>
                        <a:t>5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</a:rPr>
                        <a:t>6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</a:rPr>
                        <a:t>7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</a:rPr>
                        <a:t>8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</a:rPr>
                        <a:t>9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</a:rPr>
                        <a:t>10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</a:rPr>
                        <a:t>11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</a:rPr>
                        <a:t>12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</a:rPr>
                        <a:t>13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</a:rPr>
                        <a:t>14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</a:rPr>
                        <a:t>15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</a:rPr>
                        <a:t>16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</a:rPr>
                        <a:t>17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</a:rPr>
                        <a:t>18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</a:rPr>
                        <a:t>19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</a:rPr>
                        <a:t>20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</a:rPr>
                        <a:t>21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</a:rPr>
                        <a:t>22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</a:rPr>
                        <a:t>23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</a:rPr>
                        <a:t>24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</a:rPr>
                        <a:t>25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</a:rPr>
                        <a:t>26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</a:rPr>
                        <a:t>27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</a:rPr>
                        <a:t>28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</a:rPr>
                        <a:t>29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u="none" strike="noStrike" dirty="0">
                          <a:effectLst/>
                        </a:rPr>
                        <a:t>30</a:t>
                      </a:r>
                      <a:r>
                        <a:rPr lang="ko-KR" altLang="en-US" sz="1100" b="1" u="none" strike="noStrike" dirty="0">
                          <a:effectLst/>
                        </a:rPr>
                        <a:t>일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976564"/>
                  </a:ext>
                </a:extLst>
              </a:tr>
              <a:tr h="43255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u="none" strike="noStrike" dirty="0">
                          <a:effectLst/>
                        </a:rPr>
                        <a:t>UI </a:t>
                      </a:r>
                      <a:r>
                        <a:rPr lang="ko-KR" altLang="en-US" sz="900" b="1" u="none" strike="noStrike" dirty="0">
                          <a:effectLst/>
                        </a:rPr>
                        <a:t>설계 및 </a:t>
                      </a:r>
                      <a:r>
                        <a:rPr lang="en-US" altLang="ko-KR" sz="900" b="1" u="none" strike="noStrike" dirty="0">
                          <a:effectLst/>
                        </a:rPr>
                        <a:t>HTML </a:t>
                      </a:r>
                      <a:r>
                        <a:rPr lang="ko-KR" altLang="en-US" sz="900" b="1" u="none" strike="noStrike" dirty="0">
                          <a:effectLst/>
                        </a:rPr>
                        <a:t>구현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7825731"/>
                  </a:ext>
                </a:extLst>
              </a:tr>
              <a:tr h="43255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dirty="0">
                          <a:effectLst/>
                        </a:rPr>
                        <a:t>DB </a:t>
                      </a:r>
                      <a:r>
                        <a:rPr lang="ko-KR" altLang="en-US" sz="900" b="1" u="none" strike="noStrike" dirty="0">
                          <a:effectLst/>
                        </a:rPr>
                        <a:t>설계 및 </a:t>
                      </a:r>
                      <a:endParaRPr lang="en-US" altLang="ko-KR" sz="900" b="1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900" b="1" u="none" strike="noStrike" dirty="0">
                          <a:effectLst/>
                        </a:rPr>
                        <a:t>구축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30832"/>
                  </a:ext>
                </a:extLst>
              </a:tr>
              <a:tr h="4445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dirty="0">
                          <a:effectLst/>
                        </a:rPr>
                        <a:t>Class </a:t>
                      </a:r>
                      <a:r>
                        <a:rPr lang="ko-KR" altLang="en-US" sz="900" b="1" u="none" strike="noStrike" dirty="0">
                          <a:effectLst/>
                        </a:rPr>
                        <a:t>설계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876222"/>
                  </a:ext>
                </a:extLst>
              </a:tr>
              <a:tr h="4445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dirty="0">
                          <a:effectLst/>
                        </a:rPr>
                        <a:t>SQL</a:t>
                      </a:r>
                      <a:r>
                        <a:rPr lang="ko-KR" altLang="en-US" sz="900" b="1" u="none" strike="noStrike" dirty="0">
                          <a:effectLst/>
                        </a:rPr>
                        <a:t>문 구성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424852"/>
                  </a:ext>
                </a:extLst>
              </a:tr>
              <a:tr h="4445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dirty="0" err="1">
                          <a:effectLst/>
                        </a:rPr>
                        <a:t>javascript</a:t>
                      </a:r>
                      <a:r>
                        <a:rPr lang="en-US" sz="900" b="1" u="none" strike="noStrike" dirty="0">
                          <a:effectLst/>
                        </a:rPr>
                        <a:t> </a:t>
                      </a:r>
                      <a:r>
                        <a:rPr lang="ko-KR" altLang="en-US" sz="900" b="1" u="none" strike="noStrike" dirty="0">
                          <a:effectLst/>
                        </a:rPr>
                        <a:t>구현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796257"/>
                  </a:ext>
                </a:extLst>
              </a:tr>
              <a:tr h="4445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u="none" strike="noStrike" dirty="0">
                          <a:effectLst/>
                        </a:rPr>
                        <a:t>Class </a:t>
                      </a:r>
                      <a:r>
                        <a:rPr lang="ko-KR" altLang="en-US" sz="900" b="1" u="none" strike="noStrike" dirty="0">
                          <a:effectLst/>
                        </a:rPr>
                        <a:t>구현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410270"/>
                  </a:ext>
                </a:extLst>
              </a:tr>
              <a:tr h="4445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u="none" strike="noStrike" dirty="0">
                          <a:effectLst/>
                        </a:rPr>
                        <a:t>DB </a:t>
                      </a:r>
                      <a:r>
                        <a:rPr lang="ko-KR" altLang="en-US" sz="900" b="1" u="none" strike="noStrike" dirty="0">
                          <a:effectLst/>
                        </a:rPr>
                        <a:t>샘플데이터 입력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260878"/>
                  </a:ext>
                </a:extLst>
              </a:tr>
              <a:tr h="4445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u="none" strike="noStrike" dirty="0">
                          <a:effectLst/>
                        </a:rPr>
                        <a:t>디버깅 및 </a:t>
                      </a:r>
                      <a:endParaRPr lang="en-US" altLang="ko-KR" sz="900" b="1" u="none" strike="noStrike" dirty="0">
                        <a:effectLst/>
                      </a:endParaRPr>
                    </a:p>
                    <a:p>
                      <a:pPr algn="ctr" rtl="0" fontAlgn="ctr"/>
                      <a:r>
                        <a:rPr lang="ko-KR" altLang="en-US" sz="900" b="1" u="none" strike="noStrike" dirty="0">
                          <a:effectLst/>
                        </a:rPr>
                        <a:t>테스트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400968"/>
                  </a:ext>
                </a:extLst>
              </a:tr>
              <a:tr h="44450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u="none" strike="noStrike" dirty="0">
                          <a:effectLst/>
                        </a:rPr>
                        <a:t>산출물 정리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>
                          <a:effectLst/>
                        </a:rPr>
                        <a:t>　</a:t>
                      </a:r>
                      <a:endParaRPr lang="ko-KR" altLang="en-US" sz="105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u="none" strike="noStrike" dirty="0">
                          <a:effectLst/>
                        </a:rPr>
                        <a:t>　</a:t>
                      </a:r>
                      <a:endParaRPr lang="ko-KR" alt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4703" marR="4703" marT="4703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59513"/>
                  </a:ext>
                </a:extLst>
              </a:tr>
            </a:tbl>
          </a:graphicData>
        </a:graphic>
      </p:graphicFrame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2-1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7E79CEC-EC1C-489E-829A-2ECB90459728}"/>
              </a:ext>
            </a:extLst>
          </p:cNvPr>
          <p:cNvSpPr/>
          <p:nvPr/>
        </p:nvSpPr>
        <p:spPr>
          <a:xfrm>
            <a:off x="321911" y="188640"/>
            <a:ext cx="1093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개발 일정</a:t>
            </a:r>
          </a:p>
        </p:txBody>
      </p:sp>
      <p:sp>
        <p:nvSpPr>
          <p:cNvPr id="8" name="모서리가 둥근 직사각형 12">
            <a:extLst>
              <a:ext uri="{FF2B5EF4-FFF2-40B4-BE49-F238E27FC236}">
                <a16:creationId xmlns:a16="http://schemas.microsoft.com/office/drawing/2014/main" id="{E0038669-A021-4EC2-A3E3-BE69FE4FF798}"/>
              </a:ext>
            </a:extLst>
          </p:cNvPr>
          <p:cNvSpPr/>
          <p:nvPr/>
        </p:nvSpPr>
        <p:spPr>
          <a:xfrm>
            <a:off x="479377" y="1196752"/>
            <a:ext cx="11233248" cy="151019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  <a:alpha val="83000"/>
            </a:schemeClr>
          </a:solidFill>
          <a:ln w="12700">
            <a:solidFill>
              <a:schemeClr val="accent1">
                <a:lumMod val="75000"/>
              </a:schemeClr>
            </a:solidFill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모서리가 둥근 직사각형 12">
            <a:extLst>
              <a:ext uri="{FF2B5EF4-FFF2-40B4-BE49-F238E27FC236}">
                <a16:creationId xmlns:a16="http://schemas.microsoft.com/office/drawing/2014/main" id="{40B99C3B-DB91-46BE-A00B-53C43732CC24}"/>
              </a:ext>
            </a:extLst>
          </p:cNvPr>
          <p:cNvSpPr/>
          <p:nvPr/>
        </p:nvSpPr>
        <p:spPr>
          <a:xfrm>
            <a:off x="479376" y="6149286"/>
            <a:ext cx="11233261" cy="132537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  <a:alpha val="83000"/>
            </a:schemeClr>
          </a:solidFill>
          <a:ln w="12700">
            <a:solidFill>
              <a:schemeClr val="accent1">
                <a:lumMod val="75000"/>
              </a:schemeClr>
            </a:solidFill>
            <a:miter lim="400000"/>
          </a:ln>
        </p:spPr>
        <p:txBody>
          <a:bodyPr lIns="45719" rIns="45719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1DDF90B-D801-4110-999F-6FA3D5E55276}"/>
              </a:ext>
            </a:extLst>
          </p:cNvPr>
          <p:cNvSpPr/>
          <p:nvPr/>
        </p:nvSpPr>
        <p:spPr>
          <a:xfrm>
            <a:off x="1487488" y="2689943"/>
            <a:ext cx="3116262" cy="285267"/>
          </a:xfrm>
          <a:prstGeom prst="rect">
            <a:avLst/>
          </a:prstGeom>
          <a:solidFill>
            <a:srgbClr val="497DBB"/>
          </a:solidFill>
          <a:ln w="25400" cap="flat">
            <a:solidFill>
              <a:srgbClr val="497DBB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맑은 고딕"/>
              </a:rPr>
              <a:t>10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맑은 고딕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2A625ED-62FB-4B0B-B676-4B35421DE919}"/>
              </a:ext>
            </a:extLst>
          </p:cNvPr>
          <p:cNvSpPr/>
          <p:nvPr/>
        </p:nvSpPr>
        <p:spPr>
          <a:xfrm>
            <a:off x="1487488" y="2264669"/>
            <a:ext cx="720080" cy="276997"/>
          </a:xfrm>
          <a:prstGeom prst="rect">
            <a:avLst/>
          </a:prstGeom>
          <a:solidFill>
            <a:srgbClr val="497DBB"/>
          </a:solidFill>
          <a:ln w="25400" cap="flat">
            <a:solidFill>
              <a:srgbClr val="497DBB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맑은 고딕"/>
              </a:rPr>
              <a:t>3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맑은 고딕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8EC4F5-9F69-47F9-B055-93A2FEE29DD0}"/>
              </a:ext>
            </a:extLst>
          </p:cNvPr>
          <p:cNvSpPr/>
          <p:nvPr/>
        </p:nvSpPr>
        <p:spPr>
          <a:xfrm>
            <a:off x="2530474" y="3140203"/>
            <a:ext cx="2073276" cy="276997"/>
          </a:xfrm>
          <a:prstGeom prst="rect">
            <a:avLst/>
          </a:prstGeom>
          <a:solidFill>
            <a:srgbClr val="497DBB"/>
          </a:solidFill>
          <a:ln w="25400" cap="flat">
            <a:solidFill>
              <a:srgbClr val="497DBB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맑은 고딕"/>
              </a:rPr>
              <a:t>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맑은 고딕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FC1D796-1FBE-4163-BACA-0C707B75E941}"/>
              </a:ext>
            </a:extLst>
          </p:cNvPr>
          <p:cNvSpPr/>
          <p:nvPr/>
        </p:nvSpPr>
        <p:spPr>
          <a:xfrm>
            <a:off x="3503712" y="3586432"/>
            <a:ext cx="2147788" cy="276997"/>
          </a:xfrm>
          <a:prstGeom prst="rect">
            <a:avLst/>
          </a:prstGeom>
          <a:solidFill>
            <a:srgbClr val="497DBB"/>
          </a:solidFill>
          <a:ln w="25400" cap="flat">
            <a:solidFill>
              <a:srgbClr val="497DBB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맑은 고딕"/>
              </a:rPr>
              <a:t>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맑은 고딕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30504CA-DE0A-49E0-90D6-01BD20FCDC41}"/>
              </a:ext>
            </a:extLst>
          </p:cNvPr>
          <p:cNvSpPr/>
          <p:nvPr/>
        </p:nvSpPr>
        <p:spPr>
          <a:xfrm>
            <a:off x="3575720" y="4021654"/>
            <a:ext cx="3096344" cy="276997"/>
          </a:xfrm>
          <a:prstGeom prst="rect">
            <a:avLst/>
          </a:prstGeom>
          <a:solidFill>
            <a:srgbClr val="497DBB"/>
          </a:solidFill>
          <a:ln w="25400" cap="flat">
            <a:solidFill>
              <a:srgbClr val="497DBB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맑은 고딕"/>
              </a:rPr>
              <a:t>9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맑은 고딕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89A3417-7559-42C4-A9D6-7CB004D4688D}"/>
              </a:ext>
            </a:extLst>
          </p:cNvPr>
          <p:cNvSpPr/>
          <p:nvPr/>
        </p:nvSpPr>
        <p:spPr>
          <a:xfrm>
            <a:off x="5651500" y="4471964"/>
            <a:ext cx="2422525" cy="276997"/>
          </a:xfrm>
          <a:prstGeom prst="rect">
            <a:avLst/>
          </a:prstGeom>
          <a:solidFill>
            <a:srgbClr val="497DBB"/>
          </a:solidFill>
          <a:ln w="25400" cap="flat">
            <a:solidFill>
              <a:srgbClr val="497DBB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맑은 고딕"/>
              </a:rPr>
              <a:t>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맑은 고딕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5F163BB-DCC4-42D1-A255-FE43C52D708B}"/>
              </a:ext>
            </a:extLst>
          </p:cNvPr>
          <p:cNvSpPr/>
          <p:nvPr/>
        </p:nvSpPr>
        <p:spPr>
          <a:xfrm>
            <a:off x="8074025" y="4912741"/>
            <a:ext cx="2076450" cy="276997"/>
          </a:xfrm>
          <a:prstGeom prst="rect">
            <a:avLst/>
          </a:prstGeom>
          <a:solidFill>
            <a:srgbClr val="497DBB"/>
          </a:solidFill>
          <a:ln w="25400" cap="flat">
            <a:solidFill>
              <a:srgbClr val="497DBB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맑은 고딕"/>
              </a:rPr>
              <a:t>6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맑은 고딕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A2D25F8-9DD2-46F4-9DAD-088172CD42BF}"/>
              </a:ext>
            </a:extLst>
          </p:cNvPr>
          <p:cNvSpPr/>
          <p:nvPr/>
        </p:nvSpPr>
        <p:spPr>
          <a:xfrm>
            <a:off x="8074025" y="5361459"/>
            <a:ext cx="3122613" cy="276997"/>
          </a:xfrm>
          <a:prstGeom prst="rect">
            <a:avLst/>
          </a:prstGeom>
          <a:solidFill>
            <a:srgbClr val="497DBB"/>
          </a:solidFill>
          <a:ln w="25400" cap="flat">
            <a:solidFill>
              <a:srgbClr val="497DBB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맑은 고딕"/>
              </a:rPr>
              <a:t>10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맑은 고딕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AEDCFF-1E54-48FB-9B6B-4D4FAEE9C82E}"/>
              </a:ext>
            </a:extLst>
          </p:cNvPr>
          <p:cNvSpPr/>
          <p:nvPr/>
        </p:nvSpPr>
        <p:spPr>
          <a:xfrm>
            <a:off x="10150475" y="5794694"/>
            <a:ext cx="1389064" cy="276997"/>
          </a:xfrm>
          <a:prstGeom prst="rect">
            <a:avLst/>
          </a:prstGeom>
          <a:solidFill>
            <a:srgbClr val="497DBB"/>
          </a:solidFill>
          <a:ln w="25400" cap="flat">
            <a:solidFill>
              <a:srgbClr val="497DBB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맑은 고딕"/>
              </a:rPr>
              <a:t>5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  <a:sym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74823E-B77D-4A3C-9878-45B7114CB90B}"/>
              </a:ext>
            </a:extLst>
          </p:cNvPr>
          <p:cNvSpPr txBox="1"/>
          <p:nvPr/>
        </p:nvSpPr>
        <p:spPr>
          <a:xfrm>
            <a:off x="898724" y="1769498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날짜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7D6214-1273-4AF2-A06D-06977EAEC377}"/>
              </a:ext>
            </a:extLst>
          </p:cNvPr>
          <p:cNvSpPr txBox="1"/>
          <p:nvPr/>
        </p:nvSpPr>
        <p:spPr>
          <a:xfrm>
            <a:off x="445468" y="1947422"/>
            <a:ext cx="504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내용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02FEACE-F6D2-4BB9-A977-3A4390A464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58009"/>
      </p:ext>
    </p:extLst>
  </p:cSld>
  <p:clrMapOvr>
    <a:masterClrMapping/>
  </p:clrMapOvr>
  <p:transition>
    <p:pull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2E0D21-A3AA-4A51-B160-BA4BD5683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3" y="609654"/>
            <a:ext cx="5902808" cy="597666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A1C312-5E85-4F2E-B49B-03EE96115A01}"/>
              </a:ext>
            </a:extLst>
          </p:cNvPr>
          <p:cNvSpPr/>
          <p:nvPr/>
        </p:nvSpPr>
        <p:spPr>
          <a:xfrm>
            <a:off x="263352" y="188640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내 정보 화면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F7D07B-A5C0-479B-BB4B-CCAC03B78F8E}"/>
              </a:ext>
            </a:extLst>
          </p:cNvPr>
          <p:cNvSpPr txBox="1"/>
          <p:nvPr/>
        </p:nvSpPr>
        <p:spPr>
          <a:xfrm>
            <a:off x="6817925" y="1830321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이름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사번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382F20-9596-46FE-A19B-55AE72C760DF}"/>
              </a:ext>
            </a:extLst>
          </p:cNvPr>
          <p:cNvSpPr txBox="1"/>
          <p:nvPr/>
        </p:nvSpPr>
        <p:spPr>
          <a:xfrm>
            <a:off x="6817925" y="2643383"/>
            <a:ext cx="2230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프로필 업데이트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</a:t>
            </a: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D53E4EED-C021-415B-AD70-A456338799AB}"/>
              </a:ext>
            </a:extLst>
          </p:cNvPr>
          <p:cNvSpPr/>
          <p:nvPr/>
        </p:nvSpPr>
        <p:spPr>
          <a:xfrm>
            <a:off x="6168008" y="609654"/>
            <a:ext cx="5758792" cy="597666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A6EA805-10BD-44BA-9B84-252CFCB4412B}"/>
              </a:ext>
            </a:extLst>
          </p:cNvPr>
          <p:cNvSpPr/>
          <p:nvPr/>
        </p:nvSpPr>
        <p:spPr>
          <a:xfrm>
            <a:off x="6457885" y="184482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F4D846D-FF92-404F-89FA-B89C9332D900}"/>
              </a:ext>
            </a:extLst>
          </p:cNvPr>
          <p:cNvSpPr/>
          <p:nvPr/>
        </p:nvSpPr>
        <p:spPr>
          <a:xfrm>
            <a:off x="6457885" y="2661569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Rectangle 11">
            <a:extLst>
              <a:ext uri="{FF2B5EF4-FFF2-40B4-BE49-F238E27FC236}">
                <a16:creationId xmlns:a16="http://schemas.microsoft.com/office/drawing/2014/main" id="{90EAFE5F-2AEA-4447-A518-8CD014AD3552}"/>
              </a:ext>
            </a:extLst>
          </p:cNvPr>
          <p:cNvSpPr/>
          <p:nvPr/>
        </p:nvSpPr>
        <p:spPr>
          <a:xfrm>
            <a:off x="2639615" y="1697112"/>
            <a:ext cx="3446859" cy="112228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6F0744-92A5-45FD-BDF9-67C3AA4EF6E7}"/>
              </a:ext>
            </a:extLst>
          </p:cNvPr>
          <p:cNvSpPr txBox="1"/>
          <p:nvPr/>
        </p:nvSpPr>
        <p:spPr>
          <a:xfrm>
            <a:off x="6528048" y="1084674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내 정보 수정 후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5504112-626B-46D0-A748-C991F1EF79C3}"/>
              </a:ext>
            </a:extLst>
          </p:cNvPr>
          <p:cNvSpPr/>
          <p:nvPr/>
        </p:nvSpPr>
        <p:spPr>
          <a:xfrm>
            <a:off x="2310135" y="1365151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34546FD0-AD0B-4880-AAF5-B54E67A99714}"/>
              </a:ext>
            </a:extLst>
          </p:cNvPr>
          <p:cNvSpPr/>
          <p:nvPr/>
        </p:nvSpPr>
        <p:spPr>
          <a:xfrm>
            <a:off x="4360291" y="4923855"/>
            <a:ext cx="1726183" cy="74113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D5B3D53-D179-4831-A648-57DC85F9B596}"/>
              </a:ext>
            </a:extLst>
          </p:cNvPr>
          <p:cNvSpPr/>
          <p:nvPr/>
        </p:nvSpPr>
        <p:spPr>
          <a:xfrm>
            <a:off x="3999328" y="458112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11435B1-3A9D-484C-8ED0-585E79D34C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FEF7E32-F7DA-409D-B6C3-1538425F1ECF}"/>
              </a:ext>
            </a:extLst>
          </p:cNvPr>
          <p:cNvSpPr txBox="1"/>
          <p:nvPr/>
        </p:nvSpPr>
        <p:spPr>
          <a:xfrm>
            <a:off x="6961941" y="2287905"/>
            <a:ext cx="2878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이름과 사번은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수정 불가능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9534C9-4658-4251-95A8-E1BC1371864E}"/>
              </a:ext>
            </a:extLst>
          </p:cNvPr>
          <p:cNvSpPr txBox="1"/>
          <p:nvPr/>
        </p:nvSpPr>
        <p:spPr>
          <a:xfrm>
            <a:off x="6961941" y="3079993"/>
            <a:ext cx="2878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수정된 정보 업데이트</a:t>
            </a:r>
          </a:p>
        </p:txBody>
      </p:sp>
    </p:spTree>
    <p:extLst>
      <p:ext uri="{BB962C8B-B14F-4D97-AF65-F5344CB8AC3E}">
        <p14:creationId xmlns:p14="http://schemas.microsoft.com/office/powerpoint/2010/main" val="4138120710"/>
      </p:ext>
    </p:extLst>
  </p:cSld>
  <p:clrMapOvr>
    <a:masterClrMapping/>
  </p:clrMapOvr>
  <p:transition>
    <p:pull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0F6782-C351-4C3C-BB36-5852F234C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1" y="593877"/>
            <a:ext cx="5899324" cy="600821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A1C312-5E85-4F2E-B49B-03EE96115A01}"/>
              </a:ext>
            </a:extLst>
          </p:cNvPr>
          <p:cNvSpPr/>
          <p:nvPr/>
        </p:nvSpPr>
        <p:spPr>
          <a:xfrm>
            <a:off x="263352" y="188640"/>
            <a:ext cx="2977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 페이지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직원검색화면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D53E4EED-C021-415B-AD70-A456338799AB}"/>
              </a:ext>
            </a:extLst>
          </p:cNvPr>
          <p:cNvSpPr/>
          <p:nvPr/>
        </p:nvSpPr>
        <p:spPr>
          <a:xfrm>
            <a:off x="6162675" y="609653"/>
            <a:ext cx="5765973" cy="5976664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0CB4BC0-2916-460E-927C-3D81F46DE0E7}"/>
              </a:ext>
            </a:extLst>
          </p:cNvPr>
          <p:cNvSpPr/>
          <p:nvPr/>
        </p:nvSpPr>
        <p:spPr>
          <a:xfrm>
            <a:off x="89855" y="836712"/>
            <a:ext cx="360040" cy="3904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71FC6BF7-7AE6-4F0D-8C16-EFFBD2F4C791}"/>
              </a:ext>
            </a:extLst>
          </p:cNvPr>
          <p:cNvSpPr/>
          <p:nvPr/>
        </p:nvSpPr>
        <p:spPr>
          <a:xfrm>
            <a:off x="4705350" y="5829300"/>
            <a:ext cx="1162049" cy="4064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E436C7F-3F79-4498-A4FA-D5E77045D7F4}"/>
              </a:ext>
            </a:extLst>
          </p:cNvPr>
          <p:cNvSpPr/>
          <p:nvPr/>
        </p:nvSpPr>
        <p:spPr>
          <a:xfrm>
            <a:off x="4367808" y="558924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Rectangle 11">
            <a:extLst>
              <a:ext uri="{FF2B5EF4-FFF2-40B4-BE49-F238E27FC236}">
                <a16:creationId xmlns:a16="http://schemas.microsoft.com/office/drawing/2014/main" id="{8F8E9F88-965D-40FD-8989-09BA50DB3731}"/>
              </a:ext>
            </a:extLst>
          </p:cNvPr>
          <p:cNvSpPr/>
          <p:nvPr/>
        </p:nvSpPr>
        <p:spPr>
          <a:xfrm>
            <a:off x="488950" y="1174750"/>
            <a:ext cx="5454650" cy="51434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8E5EC0D3-B257-44EB-8722-58BC0A5439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34" name="Rectangle 11">
            <a:extLst>
              <a:ext uri="{FF2B5EF4-FFF2-40B4-BE49-F238E27FC236}">
                <a16:creationId xmlns:a16="http://schemas.microsoft.com/office/drawing/2014/main" id="{11C61F8A-8CA6-4A69-8E9C-190A835682DF}"/>
              </a:ext>
            </a:extLst>
          </p:cNvPr>
          <p:cNvSpPr/>
          <p:nvPr/>
        </p:nvSpPr>
        <p:spPr>
          <a:xfrm>
            <a:off x="488950" y="1728788"/>
            <a:ext cx="5454650" cy="35242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82D2D38-50C4-4CB5-B845-B7FF8C976040}"/>
              </a:ext>
            </a:extLst>
          </p:cNvPr>
          <p:cNvSpPr/>
          <p:nvPr/>
        </p:nvSpPr>
        <p:spPr>
          <a:xfrm>
            <a:off x="89855" y="1521687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2F8B0A-1883-4327-8650-0A6288FCF4A1}"/>
              </a:ext>
            </a:extLst>
          </p:cNvPr>
          <p:cNvSpPr txBox="1"/>
          <p:nvPr/>
        </p:nvSpPr>
        <p:spPr>
          <a:xfrm>
            <a:off x="6672063" y="1196752"/>
            <a:ext cx="4534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소속부서</a:t>
            </a:r>
            <a:r>
              <a:rPr lang="en-US" altLang="ko-KR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직급 선택 및 검색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36BF77-E289-4530-B35A-BB42A94CF1BF}"/>
              </a:ext>
            </a:extLst>
          </p:cNvPr>
          <p:cNvSpPr txBox="1"/>
          <p:nvPr/>
        </p:nvSpPr>
        <p:spPr>
          <a:xfrm>
            <a:off x="6672064" y="2009814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정렬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D43D40-9713-4B43-B22C-8A322C3513DC}"/>
              </a:ext>
            </a:extLst>
          </p:cNvPr>
          <p:cNvSpPr txBox="1"/>
          <p:nvPr/>
        </p:nvSpPr>
        <p:spPr>
          <a:xfrm>
            <a:off x="6672064" y="2822825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noProof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페이징</a:t>
            </a:r>
            <a:r>
              <a:rPr lang="ko-KR" altLang="en-US" sz="2000" b="1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처리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D4EC13-DF8B-49A9-B77F-BE01211D29E7}"/>
              </a:ext>
            </a:extLst>
          </p:cNvPr>
          <p:cNvSpPr txBox="1"/>
          <p:nvPr/>
        </p:nvSpPr>
        <p:spPr>
          <a:xfrm>
            <a:off x="6817925" y="1654337"/>
            <a:ext cx="4102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소속부서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직급 선택 후 검색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878AB82-62CB-4091-B8D6-830113B9EC9B}"/>
              </a:ext>
            </a:extLst>
          </p:cNvPr>
          <p:cNvSpPr txBox="1"/>
          <p:nvPr/>
        </p:nvSpPr>
        <p:spPr>
          <a:xfrm>
            <a:off x="6817924" y="2446424"/>
            <a:ext cx="3320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각 항목마다 오름차순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내림차순 정렬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AF7C13-2785-4F24-BB47-9E1F4E2A689C}"/>
              </a:ext>
            </a:extLst>
          </p:cNvPr>
          <p:cNvSpPr txBox="1"/>
          <p:nvPr/>
        </p:nvSpPr>
        <p:spPr>
          <a:xfrm>
            <a:off x="6817925" y="3270161"/>
            <a:ext cx="4102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페이지 이동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B1E060A-6570-4579-8F68-FD0E1E8DE7AD}"/>
              </a:ext>
            </a:extLst>
          </p:cNvPr>
          <p:cNvSpPr/>
          <p:nvPr/>
        </p:nvSpPr>
        <p:spPr>
          <a:xfrm>
            <a:off x="6312024" y="121125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D7088F9-039C-44A6-AB53-41A00967123F}"/>
              </a:ext>
            </a:extLst>
          </p:cNvPr>
          <p:cNvSpPr/>
          <p:nvPr/>
        </p:nvSpPr>
        <p:spPr>
          <a:xfrm>
            <a:off x="6312024" y="202800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F10A2DF-6399-41E7-AF3E-8ADB6D751214}"/>
              </a:ext>
            </a:extLst>
          </p:cNvPr>
          <p:cNvSpPr/>
          <p:nvPr/>
        </p:nvSpPr>
        <p:spPr>
          <a:xfrm>
            <a:off x="6310179" y="2841062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B4C6EF6-2812-4572-A106-F129E4DEFF95}"/>
              </a:ext>
            </a:extLst>
          </p:cNvPr>
          <p:cNvSpPr txBox="1"/>
          <p:nvPr/>
        </p:nvSpPr>
        <p:spPr>
          <a:xfrm>
            <a:off x="6672063" y="3630491"/>
            <a:ext cx="3767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가입 관리 페이지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11F86E8-E200-481D-BBFD-33ACD217D872}"/>
              </a:ext>
            </a:extLst>
          </p:cNvPr>
          <p:cNvSpPr txBox="1"/>
          <p:nvPr/>
        </p:nvSpPr>
        <p:spPr>
          <a:xfrm>
            <a:off x="6817925" y="4075797"/>
            <a:ext cx="429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 관리 페이지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이동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4B1A373-7BAD-4FD4-9A7B-249F3C243A3C}"/>
              </a:ext>
            </a:extLst>
          </p:cNvPr>
          <p:cNvSpPr/>
          <p:nvPr/>
        </p:nvSpPr>
        <p:spPr>
          <a:xfrm>
            <a:off x="6310179" y="3640861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Rectangle 11">
            <a:extLst>
              <a:ext uri="{FF2B5EF4-FFF2-40B4-BE49-F238E27FC236}">
                <a16:creationId xmlns:a16="http://schemas.microsoft.com/office/drawing/2014/main" id="{3A2A9CF9-EB2A-4325-868E-CAED35706801}"/>
              </a:ext>
            </a:extLst>
          </p:cNvPr>
          <p:cNvSpPr/>
          <p:nvPr/>
        </p:nvSpPr>
        <p:spPr>
          <a:xfrm>
            <a:off x="2998465" y="5829300"/>
            <a:ext cx="443235" cy="4064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EC8DAA5-C392-4EC4-8E64-803833F1A48D}"/>
              </a:ext>
            </a:extLst>
          </p:cNvPr>
          <p:cNvSpPr/>
          <p:nvPr/>
        </p:nvSpPr>
        <p:spPr>
          <a:xfrm>
            <a:off x="2647281" y="558924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5785204"/>
      </p:ext>
    </p:extLst>
  </p:cSld>
  <p:clrMapOvr>
    <a:masterClrMapping/>
  </p:clrMapOvr>
  <p:transition>
    <p:pull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75B206-4EED-443E-AC47-B8BD5C01B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608607"/>
            <a:ext cx="5897478" cy="599145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A1C312-5E85-4F2E-B49B-03EE96115A01}"/>
              </a:ext>
            </a:extLst>
          </p:cNvPr>
          <p:cNvSpPr/>
          <p:nvPr/>
        </p:nvSpPr>
        <p:spPr>
          <a:xfrm>
            <a:off x="263352" y="188640"/>
            <a:ext cx="2977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 페이지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직원정보수정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D53E4EED-C021-415B-AD70-A456338799AB}"/>
              </a:ext>
            </a:extLst>
          </p:cNvPr>
          <p:cNvSpPr/>
          <p:nvPr/>
        </p:nvSpPr>
        <p:spPr>
          <a:xfrm>
            <a:off x="6168008" y="608608"/>
            <a:ext cx="5760640" cy="597771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7F7D5E66-2D0A-4291-AACB-BDE15C37EA19}"/>
              </a:ext>
            </a:extLst>
          </p:cNvPr>
          <p:cNvSpPr/>
          <p:nvPr/>
        </p:nvSpPr>
        <p:spPr>
          <a:xfrm>
            <a:off x="472440" y="800708"/>
            <a:ext cx="5479544" cy="476189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D962243-3296-4703-A14B-0B5B51C52E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34" name="Rectangle 11">
            <a:extLst>
              <a:ext uri="{FF2B5EF4-FFF2-40B4-BE49-F238E27FC236}">
                <a16:creationId xmlns:a16="http://schemas.microsoft.com/office/drawing/2014/main" id="{0FDFB040-4150-46BF-BCB6-A18E75979070}"/>
              </a:ext>
            </a:extLst>
          </p:cNvPr>
          <p:cNvSpPr/>
          <p:nvPr/>
        </p:nvSpPr>
        <p:spPr>
          <a:xfrm>
            <a:off x="546100" y="5708650"/>
            <a:ext cx="2600325" cy="4572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1C2B5E9-F100-4C84-B5FF-97A76411700A}"/>
              </a:ext>
            </a:extLst>
          </p:cNvPr>
          <p:cNvSpPr/>
          <p:nvPr/>
        </p:nvSpPr>
        <p:spPr>
          <a:xfrm>
            <a:off x="234048" y="5478511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2C2E269-ED09-4A3E-A0AF-EC1404754761}"/>
              </a:ext>
            </a:extLst>
          </p:cNvPr>
          <p:cNvSpPr/>
          <p:nvPr/>
        </p:nvSpPr>
        <p:spPr>
          <a:xfrm>
            <a:off x="236492" y="512676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FE5262-29C0-46F8-A959-5EC1BBB705FD}"/>
              </a:ext>
            </a:extLst>
          </p:cNvPr>
          <p:cNvSpPr txBox="1"/>
          <p:nvPr/>
        </p:nvSpPr>
        <p:spPr>
          <a:xfrm>
            <a:off x="6672064" y="1149149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직원 정보 수정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BDAA4E-3E47-40B1-AE7E-4271C9D62323}"/>
              </a:ext>
            </a:extLst>
          </p:cNvPr>
          <p:cNvSpPr txBox="1"/>
          <p:nvPr/>
        </p:nvSpPr>
        <p:spPr>
          <a:xfrm>
            <a:off x="6672064" y="2780928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직원 수정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EF0AF2-6293-4E3A-BE71-3F35BBE40B01}"/>
              </a:ext>
            </a:extLst>
          </p:cNvPr>
          <p:cNvSpPr txBox="1"/>
          <p:nvPr/>
        </p:nvSpPr>
        <p:spPr>
          <a:xfrm>
            <a:off x="6672064" y="3593939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 닫기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26E76B-A599-42B9-A9A2-A634B89240FC}"/>
              </a:ext>
            </a:extLst>
          </p:cNvPr>
          <p:cNvSpPr txBox="1"/>
          <p:nvPr/>
        </p:nvSpPr>
        <p:spPr>
          <a:xfrm>
            <a:off x="6672063" y="1556792"/>
            <a:ext cx="53987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이름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</a:rPr>
              <a:t>공백없이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3~10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자리의 영어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2~10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자리 한글 입력 가능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사번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</a:t>
            </a:r>
            <a:r>
              <a:rPr lang="ko-KR" altLang="en-US" sz="1400" dirty="0">
                <a:solidFill>
                  <a:prstClr val="black"/>
                </a:solidFill>
              </a:rPr>
              <a:t> 공백없이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4~5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자리의 숫자만 입력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주민등록번호 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 ‘-’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와 공백없이 주민번호 체계에 맞게 입력 가능</a:t>
            </a:r>
            <a:endParaRPr lang="en-US" altLang="ko-KR" sz="14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이메일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‘@’ </a:t>
            </a:r>
            <a:r>
              <a:rPr lang="ko-KR" altLang="en-US" sz="1400" dirty="0">
                <a:solidFill>
                  <a:prstClr val="black"/>
                </a:solidFill>
              </a:rPr>
              <a:t>을 포함하고 공백없이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입력 가능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전화번호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‘-’</a:t>
            </a:r>
            <a:r>
              <a:rPr lang="ko-KR" altLang="en-US" sz="1400" dirty="0">
                <a:solidFill>
                  <a:prstClr val="black"/>
                </a:solidFill>
              </a:rPr>
              <a:t>와 공백없이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6~15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자리의 숫자만 입력 가능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6C2AF0-DC6D-4DB2-B081-3AB47A0282AB}"/>
              </a:ext>
            </a:extLst>
          </p:cNvPr>
          <p:cNvSpPr txBox="1"/>
          <p:nvPr/>
        </p:nvSpPr>
        <p:spPr>
          <a:xfrm>
            <a:off x="6672063" y="3166146"/>
            <a:ext cx="2822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직원 수정 완료 버튼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5BC87E-ED21-497E-8908-FAD4466EAE41}"/>
              </a:ext>
            </a:extLst>
          </p:cNvPr>
          <p:cNvSpPr txBox="1"/>
          <p:nvPr/>
        </p:nvSpPr>
        <p:spPr>
          <a:xfrm>
            <a:off x="6672064" y="3969267"/>
            <a:ext cx="4940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직원검색 페이지로 이동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39DBA63-1F16-420E-A992-86890D3DB0C3}"/>
              </a:ext>
            </a:extLst>
          </p:cNvPr>
          <p:cNvSpPr/>
          <p:nvPr/>
        </p:nvSpPr>
        <p:spPr>
          <a:xfrm>
            <a:off x="6312024" y="1163652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6638998-C886-4858-BABA-E246FE582A12}"/>
              </a:ext>
            </a:extLst>
          </p:cNvPr>
          <p:cNvSpPr/>
          <p:nvPr/>
        </p:nvSpPr>
        <p:spPr>
          <a:xfrm>
            <a:off x="6312024" y="279911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67A57B9-DEE1-4D9F-96A0-C2E3A95D7C92}"/>
              </a:ext>
            </a:extLst>
          </p:cNvPr>
          <p:cNvSpPr/>
          <p:nvPr/>
        </p:nvSpPr>
        <p:spPr>
          <a:xfrm>
            <a:off x="6310179" y="3612176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Rectangle 11">
            <a:extLst>
              <a:ext uri="{FF2B5EF4-FFF2-40B4-BE49-F238E27FC236}">
                <a16:creationId xmlns:a16="http://schemas.microsoft.com/office/drawing/2014/main" id="{C67DE1E6-D232-4DCA-AF6C-69131184A6DC}"/>
              </a:ext>
            </a:extLst>
          </p:cNvPr>
          <p:cNvSpPr/>
          <p:nvPr/>
        </p:nvSpPr>
        <p:spPr>
          <a:xfrm>
            <a:off x="3285421" y="5708650"/>
            <a:ext cx="2600325" cy="4572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17542A8-3960-4B67-9A73-6EFDA5321EFD}"/>
              </a:ext>
            </a:extLst>
          </p:cNvPr>
          <p:cNvSpPr/>
          <p:nvPr/>
        </p:nvSpPr>
        <p:spPr>
          <a:xfrm>
            <a:off x="3020027" y="5478511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364929"/>
      </p:ext>
    </p:extLst>
  </p:cSld>
  <p:clrMapOvr>
    <a:masterClrMapping/>
  </p:clrMapOvr>
  <p:transition>
    <p:pull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E813E1-CFAE-4ACF-ADE2-1295931A6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3" y="609654"/>
            <a:ext cx="5904656" cy="597666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A1C312-5E85-4F2E-B49B-03EE96115A01}"/>
              </a:ext>
            </a:extLst>
          </p:cNvPr>
          <p:cNvSpPr/>
          <p:nvPr/>
        </p:nvSpPr>
        <p:spPr>
          <a:xfrm>
            <a:off x="263352" y="188640"/>
            <a:ext cx="2977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 페이지 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가입</a:t>
            </a: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관리화면</a:t>
            </a:r>
            <a:r>
              <a:rPr kumimoji="0" lang="en-US" altLang="ko-KR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Rectangle 11">
            <a:extLst>
              <a:ext uri="{FF2B5EF4-FFF2-40B4-BE49-F238E27FC236}">
                <a16:creationId xmlns:a16="http://schemas.microsoft.com/office/drawing/2014/main" id="{296713FA-53E6-4E35-B515-FFC2A5FED862}"/>
              </a:ext>
            </a:extLst>
          </p:cNvPr>
          <p:cNvSpPr/>
          <p:nvPr/>
        </p:nvSpPr>
        <p:spPr>
          <a:xfrm>
            <a:off x="6168008" y="609653"/>
            <a:ext cx="5760640" cy="5976664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3F47FD00-F747-4B74-BAC2-A59DF3C144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68" name="타원 67">
            <a:extLst>
              <a:ext uri="{FF2B5EF4-FFF2-40B4-BE49-F238E27FC236}">
                <a16:creationId xmlns:a16="http://schemas.microsoft.com/office/drawing/2014/main" id="{9E547E24-20BF-4159-BBDE-AD3F80900822}"/>
              </a:ext>
            </a:extLst>
          </p:cNvPr>
          <p:cNvSpPr/>
          <p:nvPr/>
        </p:nvSpPr>
        <p:spPr>
          <a:xfrm>
            <a:off x="254844" y="1059086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Rectangle 11">
            <a:extLst>
              <a:ext uri="{FF2B5EF4-FFF2-40B4-BE49-F238E27FC236}">
                <a16:creationId xmlns:a16="http://schemas.microsoft.com/office/drawing/2014/main" id="{A3D8CA5E-6EB1-4AE2-AF2B-70372507E6CD}"/>
              </a:ext>
            </a:extLst>
          </p:cNvPr>
          <p:cNvSpPr/>
          <p:nvPr/>
        </p:nvSpPr>
        <p:spPr>
          <a:xfrm>
            <a:off x="540544" y="5845970"/>
            <a:ext cx="1181099" cy="38814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00FA79A-9CE4-4974-8568-5213E49FBDAB}"/>
              </a:ext>
            </a:extLst>
          </p:cNvPr>
          <p:cNvSpPr/>
          <p:nvPr/>
        </p:nvSpPr>
        <p:spPr>
          <a:xfrm>
            <a:off x="179438" y="5600477"/>
            <a:ext cx="352546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Rectangle 11">
            <a:extLst>
              <a:ext uri="{FF2B5EF4-FFF2-40B4-BE49-F238E27FC236}">
                <a16:creationId xmlns:a16="http://schemas.microsoft.com/office/drawing/2014/main" id="{7F68E436-F0E1-457D-BE37-C50735ABC7AA}"/>
              </a:ext>
            </a:extLst>
          </p:cNvPr>
          <p:cNvSpPr/>
          <p:nvPr/>
        </p:nvSpPr>
        <p:spPr>
          <a:xfrm>
            <a:off x="2833689" y="5865341"/>
            <a:ext cx="742032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4" name="Rectangle 11">
            <a:extLst>
              <a:ext uri="{FF2B5EF4-FFF2-40B4-BE49-F238E27FC236}">
                <a16:creationId xmlns:a16="http://schemas.microsoft.com/office/drawing/2014/main" id="{99666677-8A97-4768-96BF-7AB38970A30C}"/>
              </a:ext>
            </a:extLst>
          </p:cNvPr>
          <p:cNvSpPr/>
          <p:nvPr/>
        </p:nvSpPr>
        <p:spPr>
          <a:xfrm>
            <a:off x="654050" y="1206501"/>
            <a:ext cx="5060950" cy="46355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Rectangle 11">
            <a:extLst>
              <a:ext uri="{FF2B5EF4-FFF2-40B4-BE49-F238E27FC236}">
                <a16:creationId xmlns:a16="http://schemas.microsoft.com/office/drawing/2014/main" id="{C663968E-22D3-4F90-ABB8-97A6F2840721}"/>
              </a:ext>
            </a:extLst>
          </p:cNvPr>
          <p:cNvSpPr/>
          <p:nvPr/>
        </p:nvSpPr>
        <p:spPr>
          <a:xfrm>
            <a:off x="479376" y="1746250"/>
            <a:ext cx="5464224" cy="33655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2EBCB543-278B-44D1-B26D-7F67BE368844}"/>
              </a:ext>
            </a:extLst>
          </p:cNvPr>
          <p:cNvSpPr/>
          <p:nvPr/>
        </p:nvSpPr>
        <p:spPr>
          <a:xfrm>
            <a:off x="102444" y="1491073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B43012-C2B7-42D7-9C9E-2CE36C769C88}"/>
              </a:ext>
            </a:extLst>
          </p:cNvPr>
          <p:cNvSpPr txBox="1"/>
          <p:nvPr/>
        </p:nvSpPr>
        <p:spPr>
          <a:xfrm>
            <a:off x="6672063" y="1196752"/>
            <a:ext cx="4534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소속부서</a:t>
            </a:r>
            <a:r>
              <a:rPr lang="en-US" altLang="ko-KR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직급 선택 및 검색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C85EFA-9EE6-436A-A85D-2F0DD55F6DF8}"/>
              </a:ext>
            </a:extLst>
          </p:cNvPr>
          <p:cNvSpPr txBox="1"/>
          <p:nvPr/>
        </p:nvSpPr>
        <p:spPr>
          <a:xfrm>
            <a:off x="6672064" y="1964435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정렬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39E8A8-2465-4AA9-8C87-6ECC884996E3}"/>
              </a:ext>
            </a:extLst>
          </p:cNvPr>
          <p:cNvSpPr txBox="1"/>
          <p:nvPr/>
        </p:nvSpPr>
        <p:spPr>
          <a:xfrm>
            <a:off x="6672064" y="2756523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noProof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페이징</a:t>
            </a:r>
            <a:r>
              <a:rPr lang="ko-KR" altLang="en-US" sz="2000" b="1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처리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9ACE32-0A24-445B-83C9-FBB44149378E}"/>
              </a:ext>
            </a:extLst>
          </p:cNvPr>
          <p:cNvSpPr txBox="1"/>
          <p:nvPr/>
        </p:nvSpPr>
        <p:spPr>
          <a:xfrm>
            <a:off x="6817924" y="1654337"/>
            <a:ext cx="4534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소속부서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직급 선택 후 검색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EC5D7E-FAB5-46DD-8535-D6AF9E16C24C}"/>
              </a:ext>
            </a:extLst>
          </p:cNvPr>
          <p:cNvSpPr txBox="1"/>
          <p:nvPr/>
        </p:nvSpPr>
        <p:spPr>
          <a:xfrm>
            <a:off x="6817924" y="2401045"/>
            <a:ext cx="3670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각 항목마다 오름차순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내림차순 정렬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D27D71-4B1B-4393-B9E3-ED510ADBCD9E}"/>
              </a:ext>
            </a:extLst>
          </p:cNvPr>
          <p:cNvSpPr txBox="1"/>
          <p:nvPr/>
        </p:nvSpPr>
        <p:spPr>
          <a:xfrm>
            <a:off x="6817925" y="3203859"/>
            <a:ext cx="4534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페이지 이동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5976063-4F79-467A-8B72-2C68745B5AE1}"/>
              </a:ext>
            </a:extLst>
          </p:cNvPr>
          <p:cNvSpPr/>
          <p:nvPr/>
        </p:nvSpPr>
        <p:spPr>
          <a:xfrm>
            <a:off x="6312024" y="121125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6B897C8-C866-4C57-A525-928436F1C934}"/>
              </a:ext>
            </a:extLst>
          </p:cNvPr>
          <p:cNvSpPr/>
          <p:nvPr/>
        </p:nvSpPr>
        <p:spPr>
          <a:xfrm>
            <a:off x="6312024" y="1982621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B491DEF-9034-4865-917A-D73CAD005EB7}"/>
              </a:ext>
            </a:extLst>
          </p:cNvPr>
          <p:cNvSpPr/>
          <p:nvPr/>
        </p:nvSpPr>
        <p:spPr>
          <a:xfrm>
            <a:off x="6310179" y="277476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6F300E-F6DB-4BDA-971F-D4D2CB8DA298}"/>
              </a:ext>
            </a:extLst>
          </p:cNvPr>
          <p:cNvSpPr txBox="1"/>
          <p:nvPr/>
        </p:nvSpPr>
        <p:spPr>
          <a:xfrm>
            <a:off x="6672063" y="3564189"/>
            <a:ext cx="3767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직원</a:t>
            </a:r>
            <a:r>
              <a:rPr lang="ko-KR" altLang="en-US" sz="2000" b="1" noProof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관리 페이지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E6E6AE-2C99-47CD-8B1F-051EC05D39AC}"/>
              </a:ext>
            </a:extLst>
          </p:cNvPr>
          <p:cNvSpPr txBox="1"/>
          <p:nvPr/>
        </p:nvSpPr>
        <p:spPr>
          <a:xfrm>
            <a:off x="6817924" y="4009495"/>
            <a:ext cx="4748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직원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관리 페이지</a:t>
            </a: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이동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E4A5A88-340B-4BE2-91F3-477B2D84D3A0}"/>
              </a:ext>
            </a:extLst>
          </p:cNvPr>
          <p:cNvSpPr/>
          <p:nvPr/>
        </p:nvSpPr>
        <p:spPr>
          <a:xfrm>
            <a:off x="6310179" y="3574559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32110EC-3510-4151-BDA6-5CBD627AB220}"/>
              </a:ext>
            </a:extLst>
          </p:cNvPr>
          <p:cNvSpPr/>
          <p:nvPr/>
        </p:nvSpPr>
        <p:spPr>
          <a:xfrm>
            <a:off x="2487164" y="5600477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1361561"/>
      </p:ext>
    </p:extLst>
  </p:cSld>
  <p:clrMapOvr>
    <a:masterClrMapping/>
  </p:clrMapOvr>
  <p:transition>
    <p:pull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476C88-552C-484C-8DD2-E997B0F4A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07" y="609654"/>
            <a:ext cx="5896148" cy="599041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A1C312-5E85-4F2E-B49B-03EE96115A01}"/>
              </a:ext>
            </a:extLst>
          </p:cNvPr>
          <p:cNvSpPr/>
          <p:nvPr/>
        </p:nvSpPr>
        <p:spPr>
          <a:xfrm>
            <a:off x="263352" y="188640"/>
            <a:ext cx="29770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관리자 페이지 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직원정보수정</a:t>
            </a:r>
            <a:r>
              <a:rPr kumimoji="0" lang="en-US" altLang="ko-KR" sz="18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1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Rectangle 11">
            <a:extLst>
              <a:ext uri="{FF2B5EF4-FFF2-40B4-BE49-F238E27FC236}">
                <a16:creationId xmlns:a16="http://schemas.microsoft.com/office/drawing/2014/main" id="{0FF581A9-D08E-42BA-B038-7F542E5FD195}"/>
              </a:ext>
            </a:extLst>
          </p:cNvPr>
          <p:cNvSpPr/>
          <p:nvPr/>
        </p:nvSpPr>
        <p:spPr>
          <a:xfrm>
            <a:off x="3292474" y="5010150"/>
            <a:ext cx="2579689" cy="46196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07B6DF80-7066-46A2-816B-9DEEB86881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23" name="Rectangle 11">
            <a:extLst>
              <a:ext uri="{FF2B5EF4-FFF2-40B4-BE49-F238E27FC236}">
                <a16:creationId xmlns:a16="http://schemas.microsoft.com/office/drawing/2014/main" id="{D4198E83-1D9B-4029-8D93-6597797641E8}"/>
              </a:ext>
            </a:extLst>
          </p:cNvPr>
          <p:cNvSpPr/>
          <p:nvPr/>
        </p:nvSpPr>
        <p:spPr>
          <a:xfrm>
            <a:off x="590551" y="5765007"/>
            <a:ext cx="2489200" cy="32829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C134B7E-86B6-4E2E-856D-1247FE0AECEB}"/>
              </a:ext>
            </a:extLst>
          </p:cNvPr>
          <p:cNvSpPr/>
          <p:nvPr/>
        </p:nvSpPr>
        <p:spPr>
          <a:xfrm>
            <a:off x="259662" y="5494561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3B43CFF-BEDE-4BCC-A835-552F6DDDBEE0}"/>
              </a:ext>
            </a:extLst>
          </p:cNvPr>
          <p:cNvSpPr/>
          <p:nvPr/>
        </p:nvSpPr>
        <p:spPr>
          <a:xfrm>
            <a:off x="2999656" y="469453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5D419F34-A5BC-4661-B439-C72D69E6A752}"/>
              </a:ext>
            </a:extLst>
          </p:cNvPr>
          <p:cNvSpPr/>
          <p:nvPr/>
        </p:nvSpPr>
        <p:spPr>
          <a:xfrm>
            <a:off x="3337718" y="5765007"/>
            <a:ext cx="2489200" cy="32829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A076F8-5958-4165-817C-E830F256AD35}"/>
              </a:ext>
            </a:extLst>
          </p:cNvPr>
          <p:cNvSpPr txBox="1"/>
          <p:nvPr/>
        </p:nvSpPr>
        <p:spPr>
          <a:xfrm>
            <a:off x="6672064" y="1124744"/>
            <a:ext cx="2049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가입상태 변경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85B2E2-A21A-46D5-BE1A-4A1422A1F3F8}"/>
              </a:ext>
            </a:extLst>
          </p:cNvPr>
          <p:cNvSpPr txBox="1"/>
          <p:nvPr/>
        </p:nvSpPr>
        <p:spPr>
          <a:xfrm>
            <a:off x="6817924" y="1502770"/>
            <a:ext cx="4534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가입대기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4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가입수락</a:t>
            </a:r>
            <a:r>
              <a:rPr lang="en-US" altLang="ko-KR" sz="14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가입거절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24AF0B0-D17C-4922-92FA-7BDACC745BB2}"/>
              </a:ext>
            </a:extLst>
          </p:cNvPr>
          <p:cNvSpPr/>
          <p:nvPr/>
        </p:nvSpPr>
        <p:spPr>
          <a:xfrm>
            <a:off x="6312024" y="1139247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1D0186-0C86-4F8D-B885-810A9651141A}"/>
              </a:ext>
            </a:extLst>
          </p:cNvPr>
          <p:cNvSpPr txBox="1"/>
          <p:nvPr/>
        </p:nvSpPr>
        <p:spPr>
          <a:xfrm>
            <a:off x="6672064" y="1844824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직원 수정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   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DF991E-376E-4ABC-8D1E-9C2EA497A012}"/>
              </a:ext>
            </a:extLst>
          </p:cNvPr>
          <p:cNvSpPr txBox="1"/>
          <p:nvPr/>
        </p:nvSpPr>
        <p:spPr>
          <a:xfrm>
            <a:off x="6672064" y="2626186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화면 닫기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EB7C82-2A7D-4E1B-95AC-AF2DBF6F5387}"/>
              </a:ext>
            </a:extLst>
          </p:cNvPr>
          <p:cNvSpPr txBox="1"/>
          <p:nvPr/>
        </p:nvSpPr>
        <p:spPr>
          <a:xfrm>
            <a:off x="6817924" y="2281434"/>
            <a:ext cx="2590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직원 수정 완료 버튼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13BE45F-FB20-41E9-98DB-C3CF91996C4B}"/>
              </a:ext>
            </a:extLst>
          </p:cNvPr>
          <p:cNvSpPr/>
          <p:nvPr/>
        </p:nvSpPr>
        <p:spPr>
          <a:xfrm>
            <a:off x="6312024" y="186301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B0F0DEC-3988-4D54-8FB6-49CFA8E3D247}"/>
              </a:ext>
            </a:extLst>
          </p:cNvPr>
          <p:cNvSpPr/>
          <p:nvPr/>
        </p:nvSpPr>
        <p:spPr>
          <a:xfrm>
            <a:off x="6310179" y="2644423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5ED628-1C2B-4E76-8068-CE4A5BC71FB6}"/>
              </a:ext>
            </a:extLst>
          </p:cNvPr>
          <p:cNvSpPr txBox="1"/>
          <p:nvPr/>
        </p:nvSpPr>
        <p:spPr>
          <a:xfrm>
            <a:off x="6817925" y="3073522"/>
            <a:ext cx="2878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가입관리 검색 페이지로 이동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F389891-EAB4-427B-BDF4-D4BDF7E13F96}"/>
              </a:ext>
            </a:extLst>
          </p:cNvPr>
          <p:cNvSpPr/>
          <p:nvPr/>
        </p:nvSpPr>
        <p:spPr>
          <a:xfrm>
            <a:off x="3106246" y="5497289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4DFE31F3-DFAD-4D35-A9B7-35869BCB6A1F}"/>
              </a:ext>
            </a:extLst>
          </p:cNvPr>
          <p:cNvSpPr/>
          <p:nvPr/>
        </p:nvSpPr>
        <p:spPr>
          <a:xfrm>
            <a:off x="6134101" y="618978"/>
            <a:ext cx="5794548" cy="5991127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984649"/>
      </p:ext>
    </p:extLst>
  </p:cSld>
  <p:clrMapOvr>
    <a:masterClrMapping/>
  </p:clrMapOvr>
  <p:transition>
    <p:pull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31604" y="2875002"/>
            <a:ext cx="71287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Sandoll 격동고딕" pitchFamily="34" charset="-127"/>
                <a:cs typeface="Arial" panose="020B0604020202020204" pitchFamily="34" charset="0"/>
              </a:rPr>
              <a:t>프로젝트 시연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58746E-F3D9-48C6-8177-D910943A88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33CA3D-23AF-4300-9410-E1A3E4615DF0}"/>
              </a:ext>
            </a:extLst>
          </p:cNvPr>
          <p:cNvSpPr txBox="1"/>
          <p:nvPr/>
        </p:nvSpPr>
        <p:spPr>
          <a:xfrm>
            <a:off x="695400" y="548681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05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시연 및 후기</a:t>
            </a:r>
          </a:p>
        </p:txBody>
      </p:sp>
    </p:spTree>
    <p:extLst>
      <p:ext uri="{BB962C8B-B14F-4D97-AF65-F5344CB8AC3E}">
        <p14:creationId xmlns:p14="http://schemas.microsoft.com/office/powerpoint/2010/main" val="1108126204"/>
      </p:ext>
    </p:extLst>
  </p:cSld>
  <p:clrMapOvr>
    <a:masterClrMapping/>
  </p:clrMapOvr>
  <p:transition>
    <p:pull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64541" y="2875002"/>
            <a:ext cx="82629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Sandoll 격동고딕" pitchFamily="34" charset="-127"/>
                <a:cs typeface="Arial" panose="020B0604020202020204" pitchFamily="34" charset="0"/>
              </a:rPr>
              <a:t>문제점 및 해결책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28FD20-C9FE-4044-A8F7-AF86A0ECCE5E}"/>
              </a:ext>
            </a:extLst>
          </p:cNvPr>
          <p:cNvSpPr txBox="1"/>
          <p:nvPr/>
        </p:nvSpPr>
        <p:spPr>
          <a:xfrm>
            <a:off x="695400" y="548681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05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시연 및 후기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58746E-F3D9-48C6-8177-D910943A88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50348"/>
      </p:ext>
    </p:extLst>
  </p:cSld>
  <p:clrMapOvr>
    <a:masterClrMapping/>
  </p:clrMapOvr>
  <p:transition>
    <p:pull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5-1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A1C312-5E85-4F2E-B49B-03EE96115A01}"/>
              </a:ext>
            </a:extLst>
          </p:cNvPr>
          <p:cNvSpPr/>
          <p:nvPr/>
        </p:nvSpPr>
        <p:spPr>
          <a:xfrm>
            <a:off x="263352" y="188640"/>
            <a:ext cx="1890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문제점 및 해결책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6986B2-EBAE-4947-B129-23ABC2BBB3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pic>
        <p:nvPicPr>
          <p:cNvPr id="13" name="그림 1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712E26FE-4CE0-462B-9649-DF1AEBD58F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08"/>
          <a:stretch/>
        </p:blipFill>
        <p:spPr>
          <a:xfrm>
            <a:off x="429488" y="1172551"/>
            <a:ext cx="4758972" cy="2366439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CC44A176-6196-41C1-9F19-5E4771369B24}"/>
              </a:ext>
            </a:extLst>
          </p:cNvPr>
          <p:cNvSpPr/>
          <p:nvPr/>
        </p:nvSpPr>
        <p:spPr>
          <a:xfrm>
            <a:off x="3028647" y="1128939"/>
            <a:ext cx="1425758" cy="2581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6F590C8-5860-4F0B-ACB1-5725910540C7}"/>
              </a:ext>
            </a:extLst>
          </p:cNvPr>
          <p:cNvSpPr/>
          <p:nvPr/>
        </p:nvSpPr>
        <p:spPr>
          <a:xfrm>
            <a:off x="6348028" y="1578684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그림 20" descr="모니터, 화면, 실내, 텔레비전이(가) 표시된 사진&#10;&#10;자동 생성된 설명">
            <a:extLst>
              <a:ext uri="{FF2B5EF4-FFF2-40B4-BE49-F238E27FC236}">
                <a16:creationId xmlns:a16="http://schemas.microsoft.com/office/drawing/2014/main" id="{2EB592F9-78DE-43E1-BD4A-7CBF9E7095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33" y="1172550"/>
            <a:ext cx="6432478" cy="2366439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9BF0B511-7057-49B2-A132-FFA3356FE082}"/>
              </a:ext>
            </a:extLst>
          </p:cNvPr>
          <p:cNvGrpSpPr/>
          <p:nvPr/>
        </p:nvGrpSpPr>
        <p:grpSpPr>
          <a:xfrm>
            <a:off x="542454" y="3945123"/>
            <a:ext cx="10234066" cy="2001255"/>
            <a:chOff x="830486" y="3611096"/>
            <a:chExt cx="10942724" cy="2001255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72152B5-F355-4714-ACC3-942C761AE352}"/>
                </a:ext>
              </a:extLst>
            </p:cNvPr>
            <p:cNvSpPr/>
            <p:nvPr/>
          </p:nvSpPr>
          <p:spPr>
            <a:xfrm>
              <a:off x="830486" y="3785019"/>
              <a:ext cx="360040" cy="360040"/>
            </a:xfrm>
            <a:prstGeom prst="ellipse">
              <a:avLst/>
            </a:prstGeom>
            <a:solidFill>
              <a:srgbClr val="009644"/>
            </a:solidFill>
            <a:ln>
              <a:solidFill>
                <a:srgbClr val="007E39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1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BC1618-8E4E-4C32-AF1E-D4FBB48509B2}"/>
                </a:ext>
              </a:extLst>
            </p:cNvPr>
            <p:cNvSpPr txBox="1"/>
            <p:nvPr/>
          </p:nvSpPr>
          <p:spPr>
            <a:xfrm>
              <a:off x="1271464" y="3611096"/>
              <a:ext cx="105017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ko-KR" altLang="en-US" sz="2000" b="1" dirty="0">
                  <a:solidFill>
                    <a:prstClr val="black"/>
                  </a:solidFill>
                </a:rPr>
                <a:t>보고서를 등록한 직원이 다음 결재자가 결재를 하지 </a:t>
              </a:r>
              <a:r>
                <a:rPr lang="ko-KR" altLang="en-US" sz="2000" b="1" dirty="0" err="1">
                  <a:solidFill>
                    <a:prstClr val="black"/>
                  </a:solidFill>
                </a:rPr>
                <a:t>않았어도</a:t>
              </a:r>
              <a:endParaRPr lang="en-US" altLang="ko-KR" sz="2000" b="1" dirty="0">
                <a:solidFill>
                  <a:prstClr val="black"/>
                </a:solidFill>
              </a:endParaRPr>
            </a:p>
            <a:p>
              <a:pPr lvl="0">
                <a:defRPr/>
              </a:pPr>
              <a:r>
                <a:rPr lang="ko-KR" altLang="en-US" sz="2000" b="1" dirty="0">
                  <a:solidFill>
                    <a:prstClr val="black"/>
                  </a:solidFill>
                </a:rPr>
                <a:t>수정이 안되는 현상이 발생함</a:t>
              </a:r>
              <a:r>
                <a:rPr lang="en-US" altLang="ko-KR" sz="2000" b="1" dirty="0">
                  <a:solidFill>
                    <a:prstClr val="black"/>
                  </a:solidFill>
                </a:rPr>
                <a:t>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38318B-5A27-45EC-959E-F5A4996C9C3E}"/>
                </a:ext>
              </a:extLst>
            </p:cNvPr>
            <p:cNvSpPr txBox="1"/>
            <p:nvPr/>
          </p:nvSpPr>
          <p:spPr>
            <a:xfrm>
              <a:off x="1271464" y="4535133"/>
              <a:ext cx="964907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à"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해당 보고서의 결재 내역을 결재 순서대로 뽑아오는 뷰를 생성한 후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     where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절에서 보고서를 작성한 직원의 다음 행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(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다음 결재자의 보고서 정보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)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를 가져온다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.</a:t>
              </a: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    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보고서를 수정하는 </a:t>
              </a:r>
              <a:r>
                <a:rPr kumimoji="0" lang="en-US" altLang="ko-KR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jsp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페이지에서 결재를 올린 직원의 현재 결재 상태와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    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다음 결재자의 결재 상태를 비교하여 수정 여부를 판단하였다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.</a:t>
              </a:r>
            </a:p>
          </p:txBody>
        </p:sp>
      </p:grp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AE52AB6B-74CC-4221-9924-F352F7F1575D}"/>
              </a:ext>
            </a:extLst>
          </p:cNvPr>
          <p:cNvSpPr/>
          <p:nvPr/>
        </p:nvSpPr>
        <p:spPr>
          <a:xfrm>
            <a:off x="4936060" y="2108913"/>
            <a:ext cx="626595" cy="455992"/>
          </a:xfrm>
          <a:prstGeom prst="rightArrow">
            <a:avLst/>
          </a:prstGeom>
          <a:solidFill>
            <a:srgbClr val="00B050"/>
          </a:solidFill>
          <a:ln>
            <a:solidFill>
              <a:srgbClr val="007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6812175"/>
      </p:ext>
    </p:extLst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5-1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6986B2-EBAE-4947-B129-23ABC2BBB3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9BF0B511-7057-49B2-A132-FFA3356FE082}"/>
              </a:ext>
            </a:extLst>
          </p:cNvPr>
          <p:cNvGrpSpPr/>
          <p:nvPr/>
        </p:nvGrpSpPr>
        <p:grpSpPr>
          <a:xfrm>
            <a:off x="542454" y="3945123"/>
            <a:ext cx="10234066" cy="1508812"/>
            <a:chOff x="830486" y="3611096"/>
            <a:chExt cx="10942724" cy="1508812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72152B5-F355-4714-ACC3-942C761AE352}"/>
                </a:ext>
              </a:extLst>
            </p:cNvPr>
            <p:cNvSpPr/>
            <p:nvPr/>
          </p:nvSpPr>
          <p:spPr>
            <a:xfrm>
              <a:off x="830486" y="3785019"/>
              <a:ext cx="360040" cy="360040"/>
            </a:xfrm>
            <a:prstGeom prst="ellipse">
              <a:avLst/>
            </a:prstGeom>
            <a:solidFill>
              <a:srgbClr val="009644"/>
            </a:solidFill>
            <a:ln>
              <a:solidFill>
                <a:srgbClr val="007E39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2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BC1618-8E4E-4C32-AF1E-D4FBB48509B2}"/>
                </a:ext>
              </a:extLst>
            </p:cNvPr>
            <p:cNvSpPr txBox="1"/>
            <p:nvPr/>
          </p:nvSpPr>
          <p:spPr>
            <a:xfrm>
              <a:off x="1271464" y="3611096"/>
              <a:ext cx="105017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보고서 목록을 보여주는 화면에서 반려된 보고서를 다시 수정하여 올렸을 때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보이지 말아야 할 수정 이전의 문서의 목록이 보임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38318B-5A27-45EC-959E-F5A4996C9C3E}"/>
                </a:ext>
              </a:extLst>
            </p:cNvPr>
            <p:cNvSpPr txBox="1"/>
            <p:nvPr/>
          </p:nvSpPr>
          <p:spPr>
            <a:xfrm>
              <a:off x="1271464" y="4535133"/>
              <a:ext cx="9649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à"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보고서의 수정횟수를 업데이트 하는 쿼리문이 수정 이전의 문서까지 보이게 하는 원인이었다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.</a:t>
              </a: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   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이를 수정함으로써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반려되어 다시 올린 보고서만 목록에 출력되도록 하였다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.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 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Wingdings" panose="05000000000000000000" pitchFamily="2" charset="2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E85FAE5-4859-4B06-827D-EB30DB8E2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11" y="1298523"/>
            <a:ext cx="5353126" cy="2209741"/>
          </a:xfrm>
          <a:prstGeom prst="rect">
            <a:avLst/>
          </a:prstGeom>
        </p:spPr>
      </p:pic>
      <p:pic>
        <p:nvPicPr>
          <p:cNvPr id="16" name="그림 15" descr="실내, 화면이(가) 표시된 사진&#10;&#10;자동 생성된 설명">
            <a:extLst>
              <a:ext uri="{FF2B5EF4-FFF2-40B4-BE49-F238E27FC236}">
                <a16:creationId xmlns:a16="http://schemas.microsoft.com/office/drawing/2014/main" id="{E232BE7E-1FBC-485F-816D-67D12CB90A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09" y="1298523"/>
            <a:ext cx="5329680" cy="2209741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AE52AB6B-74CC-4221-9924-F352F7F1575D}"/>
              </a:ext>
            </a:extLst>
          </p:cNvPr>
          <p:cNvSpPr/>
          <p:nvPr/>
        </p:nvSpPr>
        <p:spPr>
          <a:xfrm>
            <a:off x="5782702" y="2175397"/>
            <a:ext cx="626595" cy="455992"/>
          </a:xfrm>
          <a:prstGeom prst="rightArrow">
            <a:avLst/>
          </a:prstGeom>
          <a:solidFill>
            <a:srgbClr val="00B050"/>
          </a:solidFill>
          <a:ln>
            <a:solidFill>
              <a:srgbClr val="007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CC44A176-6196-41C1-9F19-5E4771369B24}"/>
              </a:ext>
            </a:extLst>
          </p:cNvPr>
          <p:cNvSpPr/>
          <p:nvPr/>
        </p:nvSpPr>
        <p:spPr>
          <a:xfrm>
            <a:off x="1244418" y="2171700"/>
            <a:ext cx="1568334" cy="1928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89B706-91A0-4A7B-AEC3-F53C7E6F651B}"/>
              </a:ext>
            </a:extLst>
          </p:cNvPr>
          <p:cNvSpPr/>
          <p:nvPr/>
        </p:nvSpPr>
        <p:spPr>
          <a:xfrm>
            <a:off x="191344" y="188640"/>
            <a:ext cx="2520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문제점 및 해결책 </a:t>
            </a:r>
            <a:r>
              <a:rPr kumimoji="0" lang="en-US" altLang="ko-KR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계속</a:t>
            </a:r>
            <a:r>
              <a:rPr kumimoji="0" lang="en-US" altLang="ko-KR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4284260"/>
      </p:ext>
    </p:extLst>
  </p:cSld>
  <p:clrMapOvr>
    <a:masterClrMapping/>
  </p:clrMapOvr>
  <p:transition>
    <p:pull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4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5-1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6986B2-EBAE-4947-B129-23ABC2BBB3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9BF0B511-7057-49B2-A132-FFA3356FE082}"/>
              </a:ext>
            </a:extLst>
          </p:cNvPr>
          <p:cNvGrpSpPr/>
          <p:nvPr/>
        </p:nvGrpSpPr>
        <p:grpSpPr>
          <a:xfrm>
            <a:off x="542454" y="4378506"/>
            <a:ext cx="10234066" cy="1753699"/>
            <a:chOff x="830486" y="3611096"/>
            <a:chExt cx="10942724" cy="175369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72152B5-F355-4714-ACC3-942C761AE352}"/>
                </a:ext>
              </a:extLst>
            </p:cNvPr>
            <p:cNvSpPr/>
            <p:nvPr/>
          </p:nvSpPr>
          <p:spPr>
            <a:xfrm>
              <a:off x="830486" y="3785019"/>
              <a:ext cx="360040" cy="36004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7E39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3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FBC1618-8E4E-4C32-AF1E-D4FBB48509B2}"/>
                </a:ext>
              </a:extLst>
            </p:cNvPr>
            <p:cNvSpPr txBox="1"/>
            <p:nvPr/>
          </p:nvSpPr>
          <p:spPr>
            <a:xfrm>
              <a:off x="1271464" y="3611096"/>
              <a:ext cx="105017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보고서 목록과 통계를 가져오는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SELECT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구문의 처리시간이 </a:t>
              </a:r>
              <a:endPara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너무 오래 걸리는 현상이 발생함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38318B-5A27-45EC-959E-F5A4996C9C3E}"/>
                </a:ext>
              </a:extLst>
            </p:cNvPr>
            <p:cNvSpPr txBox="1"/>
            <p:nvPr/>
          </p:nvSpPr>
          <p:spPr>
            <a:xfrm>
              <a:off x="1271464" y="4533798"/>
              <a:ext cx="1019376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à"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통계를 뽑아 내기위해 공통으로 필요한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구문을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VIEW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로 만들어 했었다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.</a:t>
              </a: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    VIEW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를 중첩 사용하여 데이터베이스의 성능을 저하시키고 있었다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.</a:t>
              </a:r>
            </a:p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    VIEW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대신에 오라클의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LAG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함수를 이용하여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SELECT 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구문의 처리시간을 확연히 </a:t>
              </a:r>
              <a:r>
                <a:rPr kumimoji="0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단축시킬수</a:t>
              </a: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 있었다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  <a:sym typeface="Wingdings" panose="05000000000000000000" pitchFamily="2" charset="2"/>
                </a:rPr>
                <a:t>.</a:t>
              </a:r>
            </a:p>
          </p:txBody>
        </p:sp>
      </p:grpSp>
      <p:pic>
        <p:nvPicPr>
          <p:cNvPr id="5" name="그림 4" descr="앉아있는, 위쪽이(가) 표시된 사진&#10;&#10;자동 생성된 설명">
            <a:extLst>
              <a:ext uri="{FF2B5EF4-FFF2-40B4-BE49-F238E27FC236}">
                <a16:creationId xmlns:a16="http://schemas.microsoft.com/office/drawing/2014/main" id="{01D50A25-B8BA-49D2-8B82-7FA1084FD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26" y="959810"/>
            <a:ext cx="5280345" cy="3179814"/>
          </a:xfrm>
          <a:prstGeom prst="rect">
            <a:avLst/>
          </a:prstGeom>
        </p:spPr>
      </p:pic>
      <p:pic>
        <p:nvPicPr>
          <p:cNvPr id="8" name="그림 7" descr="실외이(가) 표시된 사진&#10;&#10;자동 생성된 설명">
            <a:extLst>
              <a:ext uri="{FF2B5EF4-FFF2-40B4-BE49-F238E27FC236}">
                <a16:creationId xmlns:a16="http://schemas.microsoft.com/office/drawing/2014/main" id="{F50AAD91-6658-4AFB-B710-7823BB86C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130" y="953676"/>
            <a:ext cx="5280345" cy="3179814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AE52AB6B-74CC-4221-9924-F352F7F1575D}"/>
              </a:ext>
            </a:extLst>
          </p:cNvPr>
          <p:cNvSpPr/>
          <p:nvPr/>
        </p:nvSpPr>
        <p:spPr>
          <a:xfrm>
            <a:off x="5738653" y="2315587"/>
            <a:ext cx="626595" cy="455992"/>
          </a:xfrm>
          <a:prstGeom prst="rightArrow">
            <a:avLst/>
          </a:prstGeom>
          <a:solidFill>
            <a:srgbClr val="00B050"/>
          </a:solidFill>
          <a:ln>
            <a:solidFill>
              <a:srgbClr val="007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146879-444C-49AB-AD25-D47FCCDB6A47}"/>
              </a:ext>
            </a:extLst>
          </p:cNvPr>
          <p:cNvSpPr/>
          <p:nvPr/>
        </p:nvSpPr>
        <p:spPr>
          <a:xfrm>
            <a:off x="191344" y="188640"/>
            <a:ext cx="2520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문제점 및 해결책 </a:t>
            </a:r>
            <a:r>
              <a:rPr kumimoji="0" lang="en-US" altLang="ko-KR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계속</a:t>
            </a:r>
            <a:r>
              <a:rPr kumimoji="0" lang="en-US" altLang="ko-KR" sz="14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9141015"/>
      </p:ext>
    </p:extLst>
  </p:cSld>
  <p:clrMapOvr>
    <a:masterClrMapping/>
  </p:clrMapOvr>
  <p:transition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3522" y="2875002"/>
            <a:ext cx="86049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Sandoll 격동고딕" pitchFamily="34" charset="-127"/>
                <a:cs typeface="Arial" panose="020B0604020202020204" pitchFamily="34" charset="0"/>
              </a:rPr>
              <a:t>DB </a:t>
            </a: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Sandoll 격동고딕" pitchFamily="34" charset="-127"/>
                <a:cs typeface="Arial" panose="020B0604020202020204" pitchFamily="34" charset="0"/>
              </a:rPr>
              <a:t>테이블</a:t>
            </a:r>
            <a:r>
              <a:rPr kumimoji="0" lang="en-US" altLang="ko-KR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Sandoll 격동고딕" pitchFamily="34" charset="-127"/>
                <a:cs typeface="Arial" panose="020B0604020202020204" pitchFamily="34" charset="0"/>
              </a:rPr>
              <a:t> </a:t>
            </a: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Sandoll 격동고딕" pitchFamily="34" charset="-127"/>
                <a:cs typeface="Arial" panose="020B0604020202020204" pitchFamily="34" charset="0"/>
              </a:rPr>
              <a:t>설계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28FD20-C9FE-4044-A8F7-AF86A0ECCE5E}"/>
              </a:ext>
            </a:extLst>
          </p:cNvPr>
          <p:cNvSpPr txBox="1"/>
          <p:nvPr/>
        </p:nvSpPr>
        <p:spPr>
          <a:xfrm>
            <a:off x="695400" y="548681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03.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설계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298E46-B81A-415A-85CF-D16868E3D7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9014"/>
      </p:ext>
    </p:extLst>
  </p:cSld>
  <p:clrMapOvr>
    <a:masterClrMapping/>
  </p:clrMapOvr>
  <p:transition>
    <p:pull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64541" y="2875002"/>
            <a:ext cx="82629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Sandoll 격동고딕" pitchFamily="34" charset="-127"/>
                <a:cs typeface="Arial" panose="020B0604020202020204" pitchFamily="34" charset="0"/>
              </a:rPr>
              <a:t>후기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28FD20-C9FE-4044-A8F7-AF86A0ECCE5E}"/>
              </a:ext>
            </a:extLst>
          </p:cNvPr>
          <p:cNvSpPr txBox="1"/>
          <p:nvPr/>
        </p:nvSpPr>
        <p:spPr>
          <a:xfrm>
            <a:off x="695400" y="548681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05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시연 및 후기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58746E-F3D9-48C6-8177-D910943A88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92288"/>
      </p:ext>
    </p:extLst>
  </p:cSld>
  <p:clrMapOvr>
    <a:masterClrMapping/>
  </p:clrMapOvr>
  <p:transition>
    <p:pull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3D3B28-1BB1-4C4D-9F48-1FC15DC21955}"/>
              </a:ext>
            </a:extLst>
          </p:cNvPr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A1C312-5E85-4F2E-B49B-03EE96115A01}"/>
              </a:ext>
            </a:extLst>
          </p:cNvPr>
          <p:cNvSpPr/>
          <p:nvPr/>
        </p:nvSpPr>
        <p:spPr>
          <a:xfrm>
            <a:off x="303565" y="188640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후기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6986B2-EBAE-4947-B129-23ABC2BBB3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pic>
        <p:nvPicPr>
          <p:cNvPr id="8" name="그림 7" descr="사람, 넥타이, 정장, 의류이(가) 표시된 사진&#10;&#10;자동 생성된 설명">
            <a:extLst>
              <a:ext uri="{FF2B5EF4-FFF2-40B4-BE49-F238E27FC236}">
                <a16:creationId xmlns:a16="http://schemas.microsoft.com/office/drawing/2014/main" id="{8DB22B13-A5D2-4F66-BFA9-EFC3E5E468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16" y="1196752"/>
            <a:ext cx="1478611" cy="1970786"/>
          </a:xfrm>
          <a:prstGeom prst="rect">
            <a:avLst/>
          </a:prstGeom>
        </p:spPr>
      </p:pic>
      <p:pic>
        <p:nvPicPr>
          <p:cNvPr id="10" name="그림 9" descr="사람, 의류, 벽, 실내이(가) 표시된 사진&#10;&#10;자동 생성된 설명">
            <a:extLst>
              <a:ext uri="{FF2B5EF4-FFF2-40B4-BE49-F238E27FC236}">
                <a16:creationId xmlns:a16="http://schemas.microsoft.com/office/drawing/2014/main" id="{C71AA17E-12CF-44C4-BE99-2B65C2DA0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16" y="3916132"/>
            <a:ext cx="1478090" cy="19707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0FA190-6773-4E0E-85B2-3B44B978F87E}"/>
              </a:ext>
            </a:extLst>
          </p:cNvPr>
          <p:cNvSpPr txBox="1"/>
          <p:nvPr/>
        </p:nvSpPr>
        <p:spPr>
          <a:xfrm>
            <a:off x="2999656" y="3916132"/>
            <a:ext cx="8036256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300" dirty="0"/>
              <a:t> 이전에는 </a:t>
            </a:r>
            <a:r>
              <a:rPr lang="en-US" altLang="ko-KR" sz="1300" dirty="0"/>
              <a:t>java</a:t>
            </a:r>
            <a:r>
              <a:rPr lang="ko-KR" altLang="en-US" sz="1300" dirty="0"/>
              <a:t>와 </a:t>
            </a:r>
            <a:r>
              <a:rPr lang="en-US" altLang="ko-KR" sz="1300" dirty="0"/>
              <a:t>oracle</a:t>
            </a:r>
            <a:r>
              <a:rPr lang="ko-KR" altLang="en-US" sz="1300" dirty="0"/>
              <a:t>을 각각의 환경에서는 사용할 줄 알았지만 이 둘을 어떻게 연관 지어서 </a:t>
            </a:r>
            <a:r>
              <a:rPr lang="en-US" altLang="ko-KR" sz="1300" dirty="0" err="1"/>
              <a:t>db</a:t>
            </a:r>
            <a:r>
              <a:rPr lang="en-US" altLang="ko-KR" sz="1300" dirty="0"/>
              <a:t> </a:t>
            </a:r>
            <a:r>
              <a:rPr lang="ko-KR" altLang="en-US" sz="1300" dirty="0"/>
              <a:t>연동을 하며 그 결과물을 얻어오는지 감이 안 잡히고 어렵기만 했습니다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하지만 학원에서 하나씩 차근히 배워가면서 감을 길렀고 프로젝트를 하면서 프로그램이 실행되는 구조를 알 수 있었습니다</a:t>
            </a:r>
            <a:r>
              <a:rPr lang="en-US" altLang="ko-KR" sz="1300" dirty="0"/>
              <a:t>.</a:t>
            </a:r>
          </a:p>
          <a:p>
            <a:pPr algn="just"/>
            <a:r>
              <a:rPr lang="ko-KR" altLang="en-US" sz="1300" dirty="0"/>
              <a:t>  개발을 하면서 </a:t>
            </a:r>
            <a:r>
              <a:rPr lang="ko-KR" altLang="en-US" sz="1300" u="sng" dirty="0"/>
              <a:t>초반에 설계를 했던 부분이 잘 작동하지 않아서 </a:t>
            </a:r>
            <a:r>
              <a:rPr lang="ko-KR" altLang="en-US" sz="1300" dirty="0"/>
              <a:t>초반 설계를 여러 번 수정하고 수 많은 뇌정지와 며칠을 </a:t>
            </a:r>
            <a:r>
              <a:rPr lang="ko-KR" altLang="en-US" sz="1300" u="sng" dirty="0"/>
              <a:t>고생 했는데 이 경험을 통해 설계가 얼마나 중요한 부분이고 설계를 잘 해 놓으면 이 후 과정에서 어려움이 줄어들 수 있겠다고 생각했습니다</a:t>
            </a:r>
            <a:r>
              <a:rPr lang="en-US" altLang="ko-KR" sz="1300" u="sng" dirty="0"/>
              <a:t>.</a:t>
            </a:r>
          </a:p>
          <a:p>
            <a:pPr algn="just"/>
            <a:r>
              <a:rPr lang="ko-KR" altLang="en-US" sz="1300" dirty="0"/>
              <a:t>  실무에 뛰어들기 전에 학원에서 미리 접하고 실력을 향상 시킬 수 있어서 매우 좋은 경험이 되었고 각자 맡은 역할을 다들 잘 수행해 주셔서 좋은 결과물이 나온 거 같습니다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같이 고생한 팀원들에게 감사드립니다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2F8C31-E523-4CBF-89B9-801EFE84C304}"/>
              </a:ext>
            </a:extLst>
          </p:cNvPr>
          <p:cNvSpPr txBox="1"/>
          <p:nvPr/>
        </p:nvSpPr>
        <p:spPr>
          <a:xfrm>
            <a:off x="2999656" y="1196752"/>
            <a:ext cx="80362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 먼저 항상 열심히 해준 팀원들 덕분에 프로젝트를 무사히 일정 안에 마무리한 것 같아 팀원들에게 고맙다는 말을 하고 싶습니다</a:t>
            </a:r>
            <a:r>
              <a:rPr lang="en-US" altLang="ko-KR" sz="1200" dirty="0"/>
              <a:t>.</a:t>
            </a:r>
          </a:p>
          <a:p>
            <a:pPr algn="just"/>
            <a:r>
              <a:rPr lang="ko-KR" altLang="en-US" sz="1200" dirty="0"/>
              <a:t>  중간에 보고서 리스트와 통계를 가져오는 </a:t>
            </a:r>
            <a:r>
              <a:rPr lang="en-US" altLang="ko-KR" sz="1200" dirty="0"/>
              <a:t>SELECT </a:t>
            </a:r>
            <a:r>
              <a:rPr lang="ko-KR" altLang="en-US" sz="1200" dirty="0"/>
              <a:t>구문의 처리시간이 너무 오래 걸리는 현상이 발생하였을 때 수정하는 데 애를 먹었지만 수정하면서 어떻게 해야 좀 더 효율적인 쿼리문이 나오는지 알게 되었고</a:t>
            </a:r>
            <a:r>
              <a:rPr lang="en-US" altLang="ko-KR" sz="1200" dirty="0"/>
              <a:t>,</a:t>
            </a:r>
          </a:p>
          <a:p>
            <a:pPr algn="just"/>
            <a:r>
              <a:rPr lang="en-US" altLang="ko-KR" sz="1200" dirty="0"/>
              <a:t>CKEDITOR, FULLCALENDAR, BOOTSTRAP </a:t>
            </a:r>
            <a:r>
              <a:rPr lang="ko-KR" altLang="en-US" sz="1200" dirty="0"/>
              <a:t>와 같은 라이브러리를 적용해 가면서</a:t>
            </a:r>
            <a:r>
              <a:rPr lang="en-US" altLang="ko-KR" sz="1200" dirty="0"/>
              <a:t>, </a:t>
            </a:r>
            <a:r>
              <a:rPr lang="ko-KR" altLang="en-US" sz="1200" dirty="0"/>
              <a:t>라이브러리 사용에 대한 자신감이 생겼습니다</a:t>
            </a:r>
            <a:r>
              <a:rPr lang="en-US" altLang="ko-KR" sz="1200" dirty="0"/>
              <a:t>.</a:t>
            </a:r>
          </a:p>
          <a:p>
            <a:pPr algn="just"/>
            <a:r>
              <a:rPr lang="ko-KR" altLang="en-US" sz="1200" dirty="0"/>
              <a:t>  또한 </a:t>
            </a:r>
            <a:r>
              <a:rPr lang="ko-KR" altLang="en-US" sz="1200" u="sng" dirty="0"/>
              <a:t>프로젝트 진행 도중 제 에러와 팀원들의 에러를 해결해 나가면서</a:t>
            </a:r>
            <a:r>
              <a:rPr lang="en-US" altLang="ko-KR" sz="1200" u="sng" dirty="0"/>
              <a:t>, </a:t>
            </a:r>
            <a:r>
              <a:rPr lang="ko-KR" altLang="en-US" sz="1200" u="sng" dirty="0"/>
              <a:t>어떤 에러가 나왔을 때 어느 곳이 문제인지 파악하고</a:t>
            </a:r>
            <a:r>
              <a:rPr lang="en-US" altLang="ko-KR" sz="1200" u="sng" dirty="0"/>
              <a:t>, </a:t>
            </a:r>
            <a:r>
              <a:rPr lang="ko-KR" altLang="en-US" sz="1200" u="sng" dirty="0"/>
              <a:t>해결 능력을 키우게 된 것이 가장 큰 성과라고 생각합니다</a:t>
            </a:r>
            <a:r>
              <a:rPr lang="en-US" altLang="ko-KR" sz="1200" u="sng" dirty="0"/>
              <a:t>.</a:t>
            </a:r>
            <a:r>
              <a:rPr lang="en-US" altLang="ko-KR" sz="1200" dirty="0"/>
              <a:t> </a:t>
            </a:r>
            <a:r>
              <a:rPr lang="ko-KR" altLang="en-US" sz="1200" dirty="0"/>
              <a:t>한 가지 아쉬운 점은 업무 분담을 중간중간에 적절하게 재조정을 하였다면 좀 더 일찍 끝나지 않았을까 하는 아쉬움이 남습니다</a:t>
            </a:r>
            <a:r>
              <a:rPr lang="en-US" altLang="ko-KR" sz="1200" dirty="0"/>
              <a:t>.</a:t>
            </a:r>
          </a:p>
          <a:p>
            <a:pPr algn="just"/>
            <a:r>
              <a:rPr lang="ko-KR" altLang="en-US" sz="1200" dirty="0"/>
              <a:t>또한 효율적인 </a:t>
            </a:r>
            <a:r>
              <a:rPr lang="en-US" altLang="ko-KR" sz="1200" dirty="0"/>
              <a:t>UI </a:t>
            </a:r>
            <a:r>
              <a:rPr lang="ko-KR" altLang="en-US" sz="1200" dirty="0"/>
              <a:t>구성을 위해 지속적인 </a:t>
            </a:r>
            <a:r>
              <a:rPr lang="en-US" altLang="ko-KR" sz="1200" dirty="0"/>
              <a:t>UI </a:t>
            </a:r>
            <a:r>
              <a:rPr lang="ko-KR" altLang="en-US" sz="1200" dirty="0"/>
              <a:t>구성 변경이 발생하여 프로젝트 일정에 차질이 생기지 않도록</a:t>
            </a:r>
            <a:r>
              <a:rPr lang="en-US" altLang="ko-KR" sz="1200" dirty="0"/>
              <a:t>, </a:t>
            </a:r>
            <a:r>
              <a:rPr lang="ko-KR" altLang="en-US" sz="1200" dirty="0"/>
              <a:t>앞으로 </a:t>
            </a:r>
            <a:r>
              <a:rPr lang="en-US" altLang="ko-KR" sz="1200" dirty="0"/>
              <a:t>UI </a:t>
            </a:r>
            <a:r>
              <a:rPr lang="ko-KR" altLang="en-US" sz="1200" dirty="0"/>
              <a:t>설계를 할 때 사용자 입장에서 다시 한번 생각하고 설계를 하도록 공부를 꾸준히 </a:t>
            </a:r>
            <a:r>
              <a:rPr lang="ko-KR" altLang="en-US" sz="1200" dirty="0" err="1"/>
              <a:t>해야겠다고</a:t>
            </a:r>
            <a:r>
              <a:rPr lang="ko-KR" altLang="en-US" sz="1200" dirty="0"/>
              <a:t> 느꼈습니다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cxnSp>
        <p:nvCxnSpPr>
          <p:cNvPr id="18" name="도형 84">
            <a:extLst>
              <a:ext uri="{FF2B5EF4-FFF2-40B4-BE49-F238E27FC236}">
                <a16:creationId xmlns:a16="http://schemas.microsoft.com/office/drawing/2014/main" id="{FC4F160B-8D16-4BF8-9BCF-6747ACD80E9F}"/>
              </a:ext>
            </a:extLst>
          </p:cNvPr>
          <p:cNvCxnSpPr>
            <a:cxnSpLocks/>
          </p:cNvCxnSpPr>
          <p:nvPr/>
        </p:nvCxnSpPr>
        <p:spPr>
          <a:xfrm>
            <a:off x="1121179" y="3645024"/>
            <a:ext cx="1527727" cy="0"/>
          </a:xfrm>
          <a:prstGeom prst="line">
            <a:avLst/>
          </a:prstGeom>
          <a:ln w="571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99F52A8-DD75-4C9E-BF97-0A010E545648}"/>
              </a:ext>
            </a:extLst>
          </p:cNvPr>
          <p:cNvSpPr txBox="1"/>
          <p:nvPr/>
        </p:nvSpPr>
        <p:spPr>
          <a:xfrm>
            <a:off x="1121179" y="3284984"/>
            <a:ext cx="1527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팀장 김지운</a:t>
            </a:r>
          </a:p>
        </p:txBody>
      </p:sp>
      <p:cxnSp>
        <p:nvCxnSpPr>
          <p:cNvPr id="22" name="도형 84">
            <a:extLst>
              <a:ext uri="{FF2B5EF4-FFF2-40B4-BE49-F238E27FC236}">
                <a16:creationId xmlns:a16="http://schemas.microsoft.com/office/drawing/2014/main" id="{4B866012-2B67-4745-B788-EDF5C20CF41B}"/>
              </a:ext>
            </a:extLst>
          </p:cNvPr>
          <p:cNvCxnSpPr>
            <a:cxnSpLocks/>
          </p:cNvCxnSpPr>
          <p:nvPr/>
        </p:nvCxnSpPr>
        <p:spPr>
          <a:xfrm>
            <a:off x="1121179" y="6369053"/>
            <a:ext cx="1527727" cy="0"/>
          </a:xfrm>
          <a:prstGeom prst="line">
            <a:avLst/>
          </a:prstGeom>
          <a:ln w="571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4ECEEC9-916A-4EEE-93A9-AE0D42B09847}"/>
              </a:ext>
            </a:extLst>
          </p:cNvPr>
          <p:cNvSpPr txBox="1"/>
          <p:nvPr/>
        </p:nvSpPr>
        <p:spPr>
          <a:xfrm>
            <a:off x="1055440" y="6009013"/>
            <a:ext cx="1662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부팀장</a:t>
            </a:r>
            <a:r>
              <a:rPr lang="ko-KR" altLang="en-US" dirty="0"/>
              <a:t> </a:t>
            </a:r>
            <a:r>
              <a:rPr lang="ko-KR" altLang="en-US" dirty="0" err="1"/>
              <a:t>김도경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6415851"/>
      </p:ext>
    </p:extLst>
  </p:cSld>
  <p:clrMapOvr>
    <a:masterClrMapping/>
  </p:clrMapOvr>
  <p:transition>
    <p:pull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6986B2-EBAE-4947-B129-23ABC2BBB3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pic>
        <p:nvPicPr>
          <p:cNvPr id="10" name="그림 9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86E67FF5-B24B-4827-BA2E-933A5033F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640" y="1052736"/>
            <a:ext cx="1478090" cy="1970787"/>
          </a:xfrm>
          <a:prstGeom prst="rect">
            <a:avLst/>
          </a:prstGeom>
        </p:spPr>
      </p:pic>
      <p:pic>
        <p:nvPicPr>
          <p:cNvPr id="11" name="그림 10" descr="사람, 하늘, 정장, 넥타이이(가) 표시된 사진&#10;&#10;자동 생성된 설명">
            <a:extLst>
              <a:ext uri="{FF2B5EF4-FFF2-40B4-BE49-F238E27FC236}">
                <a16:creationId xmlns:a16="http://schemas.microsoft.com/office/drawing/2014/main" id="{712064E4-89CB-41FC-B6BF-294608F2D3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1052736"/>
            <a:ext cx="1478089" cy="1970786"/>
          </a:xfrm>
          <a:prstGeom prst="rect">
            <a:avLst/>
          </a:prstGeom>
        </p:spPr>
      </p:pic>
      <p:pic>
        <p:nvPicPr>
          <p:cNvPr id="12" name="그림 11" descr="사람, 정장, 의류, 벽이(가) 표시된 사진&#10;&#10;자동 생성된 설명">
            <a:extLst>
              <a:ext uri="{FF2B5EF4-FFF2-40B4-BE49-F238E27FC236}">
                <a16:creationId xmlns:a16="http://schemas.microsoft.com/office/drawing/2014/main" id="{50CB6F34-3295-4435-B9BE-83D4427662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3" y="1052736"/>
            <a:ext cx="1478090" cy="1970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48055E-36E4-496D-A6F5-4469DDBE92A4}"/>
              </a:ext>
            </a:extLst>
          </p:cNvPr>
          <p:cNvSpPr txBox="1"/>
          <p:nvPr/>
        </p:nvSpPr>
        <p:spPr>
          <a:xfrm>
            <a:off x="8184232" y="3183573"/>
            <a:ext cx="358897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300" dirty="0"/>
              <a:t> 프로젝트를 처음 마주했던 저의 느낌은 마치 거대한 산이 제 눈앞에 있는 거 같았습니다</a:t>
            </a:r>
            <a:r>
              <a:rPr lang="en-US" altLang="ko-KR" sz="1300" dirty="0"/>
              <a:t>.</a:t>
            </a:r>
            <a:r>
              <a:rPr lang="ko-KR" altLang="en-US" sz="1300" dirty="0"/>
              <a:t> 프로젝트를 진행할 때 </a:t>
            </a:r>
            <a:r>
              <a:rPr lang="en-US" altLang="ko-KR" sz="1300" dirty="0" err="1"/>
              <a:t>jsp</a:t>
            </a:r>
            <a:r>
              <a:rPr lang="ko-KR" altLang="en-US" sz="1300" dirty="0"/>
              <a:t>부분을 맡아서 자바스크립트와 </a:t>
            </a:r>
            <a:r>
              <a:rPr lang="en-US" altLang="ko-KR" sz="1300" dirty="0"/>
              <a:t>jQuery </a:t>
            </a:r>
            <a:r>
              <a:rPr lang="ko-KR" altLang="en-US" sz="1300" dirty="0"/>
              <a:t>유효성 체크를 통해서 테스트를 할 때마다 안되거나 어려운 부분도 있었지만 그 어려운 부분도 </a:t>
            </a:r>
            <a:r>
              <a:rPr lang="ko-KR" altLang="en-US" sz="1300" u="sng" dirty="0"/>
              <a:t>팀원들 모두가 도와가면서 해결하고 나아가는 모습이 좋았고 저도 이 프로젝트를 통해서 그동안 배워왔던 과목을 복습할 수 있는 좋은 기회가 되었고 </a:t>
            </a:r>
            <a:r>
              <a:rPr lang="ko-KR" altLang="en-US" sz="1300" dirty="0"/>
              <a:t>처음에는 막막하게 느껴졌던 거대한 산이라고 느껴졌던 프로젝트는 거대한 산이라고 생각되었으나 프로젝트를 통해서 많은 걸 배우고 알아가서 저에게는 매우 큰 행운이어서 참 좋았습니다</a:t>
            </a:r>
            <a:r>
              <a:rPr lang="en-US" altLang="ko-KR" sz="1300" dirty="0"/>
              <a:t>.</a:t>
            </a:r>
            <a:endParaRPr lang="ko-KR" altLang="en-US" sz="1300" dirty="0"/>
          </a:p>
          <a:p>
            <a:pPr algn="just"/>
            <a:r>
              <a:rPr lang="ko-KR" altLang="en-US" sz="1300" dirty="0"/>
              <a:t>  그리고 프로젝트를 다같이 잘 이끌어준 팀원들에게도 감사합니다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995B01-8024-4666-B704-FD423800FC35}"/>
              </a:ext>
            </a:extLst>
          </p:cNvPr>
          <p:cNvSpPr txBox="1"/>
          <p:nvPr/>
        </p:nvSpPr>
        <p:spPr>
          <a:xfrm>
            <a:off x="4352661" y="3183573"/>
            <a:ext cx="3588978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300" dirty="0"/>
              <a:t>먼저 처음부터 끝까지 함께해준 팀원들 모두에게 고맙다는 말을 하고 싶습니다</a:t>
            </a:r>
            <a:r>
              <a:rPr lang="en-US" altLang="ko-KR" sz="1300" dirty="0"/>
              <a:t>.</a:t>
            </a:r>
          </a:p>
          <a:p>
            <a:pPr algn="just"/>
            <a:r>
              <a:rPr lang="en-US" altLang="ko-KR" sz="1300" dirty="0"/>
              <a:t>JSP </a:t>
            </a:r>
            <a:r>
              <a:rPr lang="ko-KR" altLang="en-US" sz="1300" dirty="0"/>
              <a:t>페이지 작성보조</a:t>
            </a:r>
            <a:r>
              <a:rPr lang="en-US" altLang="ko-KR" sz="1300" dirty="0"/>
              <a:t>, CSS </a:t>
            </a:r>
            <a:r>
              <a:rPr lang="ko-KR" altLang="en-US" sz="1300" dirty="0" err="1"/>
              <a:t>보조및</a:t>
            </a:r>
            <a:r>
              <a:rPr lang="ko-KR" altLang="en-US" sz="1300" dirty="0"/>
              <a:t> 기능별 테스트 수행을 하면서 항목별 체크리스트를 작성하여 제출할 때 팀장의 아이디어로 문서파일을 </a:t>
            </a:r>
            <a:r>
              <a:rPr lang="ko-KR" altLang="en-US" sz="1300" dirty="0" err="1"/>
              <a:t>웹브라우저에서</a:t>
            </a:r>
            <a:r>
              <a:rPr lang="ko-KR" altLang="en-US" sz="1300" dirty="0"/>
              <a:t> 실시간 수정 및 공유가 가능하도록 하여 테스트 현황 및 발견 된 </a:t>
            </a:r>
            <a:r>
              <a:rPr lang="ko-KR" altLang="en-US" sz="1300" dirty="0" err="1"/>
              <a:t>오류상태을</a:t>
            </a:r>
            <a:r>
              <a:rPr lang="ko-KR" altLang="en-US" sz="1300" dirty="0"/>
              <a:t> 파악함에 있어 획기적으로 원활함이 이루어짐을 보면서 </a:t>
            </a:r>
            <a:r>
              <a:rPr lang="ko-KR" altLang="en-US" sz="1300" u="sng" dirty="0"/>
              <a:t>팀프로젝트에 있어서 의견교환 및 상황판단 및 효율적 업무수행의 중요성에 대해 배우고 느끼는게 많았고</a:t>
            </a:r>
            <a:r>
              <a:rPr lang="en-US" altLang="ko-KR" sz="1300" u="sng" dirty="0"/>
              <a:t>, </a:t>
            </a:r>
            <a:r>
              <a:rPr lang="ko-KR" altLang="en-US" sz="1300" u="sng" dirty="0"/>
              <a:t>나아가 앞으로 개발자로 살아가는데 있어 커다란 밑거름이 될 소중한 시간이었습니다</a:t>
            </a:r>
            <a:r>
              <a:rPr lang="en-US" altLang="ko-KR" sz="1300" u="sng" dirty="0"/>
              <a:t>.</a:t>
            </a:r>
            <a:endParaRPr lang="ko-KR" altLang="en-US" sz="1300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6BBA00-8352-4D51-829E-F013FCC38947}"/>
              </a:ext>
            </a:extLst>
          </p:cNvPr>
          <p:cNvSpPr txBox="1"/>
          <p:nvPr/>
        </p:nvSpPr>
        <p:spPr>
          <a:xfrm>
            <a:off x="521090" y="3183573"/>
            <a:ext cx="358897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latinLnBrk="0"/>
            <a:r>
              <a:rPr lang="ko-KR" altLang="en-US" sz="1300" dirty="0"/>
              <a:t> 팀원들과 업무를 분담하여 하나의 시스템을 구축하는 과정에서 지금까지 학원에서 배운 기술들이 어떻게 사용되어 지는 알 수 있었고 단순히 </a:t>
            </a:r>
            <a:r>
              <a:rPr lang="ko-KR" altLang="en-US" sz="1300" u="sng" dirty="0"/>
              <a:t>이론 중심적으로 공부하며 경험했던 것과는 또 다른 실무적인 경험을 할 수 있어서 좋았습니다</a:t>
            </a:r>
            <a:r>
              <a:rPr lang="en-US" altLang="ko-KR" sz="1300" u="sng" dirty="0"/>
              <a:t>.</a:t>
            </a:r>
            <a:r>
              <a:rPr lang="en-US" altLang="ko-KR" sz="1300" dirty="0"/>
              <a:t> </a:t>
            </a:r>
          </a:p>
          <a:p>
            <a:pPr algn="just" fontAlgn="base" latinLnBrk="0"/>
            <a:r>
              <a:rPr lang="ko-KR" altLang="en-US" sz="1300" dirty="0"/>
              <a:t> 이번 프로젝트를 통해 현업에 대한 자신감도 높이고 여러 시행착오 끝에 제 개인적인 실력도 많이 상승 되었습니다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그리고 프로젝트를 진행하면서 팀원 모두가</a:t>
            </a:r>
          </a:p>
          <a:p>
            <a:pPr algn="just" fontAlgn="base" latinLnBrk="0"/>
            <a:r>
              <a:rPr lang="ko-KR" altLang="en-US" sz="1300" dirty="0"/>
              <a:t>힘들어도 참고 최선을 다해주었기 때문에 높은 완성도의 프로젝트 결과물이 나온 것 같습니다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고생한 팀장</a:t>
            </a:r>
            <a:r>
              <a:rPr lang="en-US" altLang="ko-KR" sz="1300" dirty="0"/>
              <a:t>, </a:t>
            </a:r>
            <a:r>
              <a:rPr lang="ko-KR" altLang="en-US" sz="1300" dirty="0" err="1"/>
              <a:t>부팀장</a:t>
            </a:r>
            <a:r>
              <a:rPr lang="ko-KR" altLang="en-US" sz="1300" dirty="0"/>
              <a:t> 및 팀원들에게 감사의 마음을 전하고 싶습니다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cxnSp>
        <p:nvCxnSpPr>
          <p:cNvPr id="16" name="도형 84">
            <a:extLst>
              <a:ext uri="{FF2B5EF4-FFF2-40B4-BE49-F238E27FC236}">
                <a16:creationId xmlns:a16="http://schemas.microsoft.com/office/drawing/2014/main" id="{7861813F-E358-4D9A-9B2C-25E784B76C3D}"/>
              </a:ext>
            </a:extLst>
          </p:cNvPr>
          <p:cNvCxnSpPr>
            <a:cxnSpLocks/>
          </p:cNvCxnSpPr>
          <p:nvPr/>
        </p:nvCxnSpPr>
        <p:spPr>
          <a:xfrm>
            <a:off x="2251960" y="2914480"/>
            <a:ext cx="1527727" cy="0"/>
          </a:xfrm>
          <a:prstGeom prst="line">
            <a:avLst/>
          </a:prstGeom>
          <a:ln w="571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71E548-AAFE-4A2E-A746-66B74AD6BFC8}"/>
              </a:ext>
            </a:extLst>
          </p:cNvPr>
          <p:cNvSpPr txBox="1"/>
          <p:nvPr/>
        </p:nvSpPr>
        <p:spPr>
          <a:xfrm>
            <a:off x="2251960" y="2554440"/>
            <a:ext cx="1527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팀원 이현준</a:t>
            </a:r>
            <a:endParaRPr lang="ko-KR" altLang="en-US" dirty="0"/>
          </a:p>
        </p:txBody>
      </p:sp>
      <p:cxnSp>
        <p:nvCxnSpPr>
          <p:cNvPr id="23" name="도형 84">
            <a:extLst>
              <a:ext uri="{FF2B5EF4-FFF2-40B4-BE49-F238E27FC236}">
                <a16:creationId xmlns:a16="http://schemas.microsoft.com/office/drawing/2014/main" id="{F847D836-A79D-4DB3-A4C4-55F27FB1C03F}"/>
              </a:ext>
            </a:extLst>
          </p:cNvPr>
          <p:cNvCxnSpPr>
            <a:cxnSpLocks/>
          </p:cNvCxnSpPr>
          <p:nvPr/>
        </p:nvCxnSpPr>
        <p:spPr>
          <a:xfrm>
            <a:off x="6023992" y="2914480"/>
            <a:ext cx="1527727" cy="0"/>
          </a:xfrm>
          <a:prstGeom prst="line">
            <a:avLst/>
          </a:prstGeom>
          <a:ln w="571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61A07F9-A100-4525-9DE5-5A0D5FC50E62}"/>
              </a:ext>
            </a:extLst>
          </p:cNvPr>
          <p:cNvSpPr txBox="1"/>
          <p:nvPr/>
        </p:nvSpPr>
        <p:spPr>
          <a:xfrm>
            <a:off x="6023992" y="2554440"/>
            <a:ext cx="1527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팀원 이종서</a:t>
            </a:r>
          </a:p>
        </p:txBody>
      </p:sp>
      <p:cxnSp>
        <p:nvCxnSpPr>
          <p:cNvPr id="25" name="도형 84">
            <a:extLst>
              <a:ext uri="{FF2B5EF4-FFF2-40B4-BE49-F238E27FC236}">
                <a16:creationId xmlns:a16="http://schemas.microsoft.com/office/drawing/2014/main" id="{1AF1CC98-85F1-4D4A-8B78-67B7A9A8F106}"/>
              </a:ext>
            </a:extLst>
          </p:cNvPr>
          <p:cNvCxnSpPr>
            <a:cxnSpLocks/>
          </p:cNvCxnSpPr>
          <p:nvPr/>
        </p:nvCxnSpPr>
        <p:spPr>
          <a:xfrm>
            <a:off x="9882565" y="2914480"/>
            <a:ext cx="1527727" cy="0"/>
          </a:xfrm>
          <a:prstGeom prst="line">
            <a:avLst/>
          </a:prstGeom>
          <a:ln w="571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7698A90-81DB-4D0E-B941-FAF9D4E46684}"/>
              </a:ext>
            </a:extLst>
          </p:cNvPr>
          <p:cNvSpPr txBox="1"/>
          <p:nvPr/>
        </p:nvSpPr>
        <p:spPr>
          <a:xfrm>
            <a:off x="9882565" y="2554440"/>
            <a:ext cx="1527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팀원 </a:t>
            </a:r>
            <a:r>
              <a:rPr lang="ko-KR" altLang="en-US" dirty="0" err="1"/>
              <a:t>양우승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5001E1-76C3-445E-8967-4FA368A45982}"/>
              </a:ext>
            </a:extLst>
          </p:cNvPr>
          <p:cNvSpPr/>
          <p:nvPr/>
        </p:nvSpPr>
        <p:spPr>
          <a:xfrm>
            <a:off x="303565" y="188640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1337969606"/>
      </p:ext>
    </p:extLst>
  </p:cSld>
  <p:clrMapOvr>
    <a:masterClrMapping/>
  </p:clrMapOvr>
  <p:transition>
    <p:pull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66819" y="2875002"/>
            <a:ext cx="32583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600" dirty="0">
                <a:solidFill>
                  <a:prstClr val="white"/>
                </a:solidFill>
                <a:latin typeface="Arial" panose="020B0604020202020204" pitchFamily="34" charset="0"/>
                <a:ea typeface="Sandoll 격동고딕" pitchFamily="34" charset="-127"/>
                <a:cs typeface="Arial" panose="020B0604020202020204" pitchFamily="34" charset="0"/>
              </a:rPr>
              <a:t>Q</a:t>
            </a:r>
            <a:r>
              <a:rPr lang="ko-KR" altLang="en-US" sz="6600" dirty="0">
                <a:solidFill>
                  <a:prstClr val="white"/>
                </a:solidFill>
                <a:latin typeface="Arial" panose="020B0604020202020204" pitchFamily="34" charset="0"/>
                <a:ea typeface="Sandoll 격동고딕" pitchFamily="34" charset="-127"/>
                <a:cs typeface="Arial" panose="020B0604020202020204" pitchFamily="34" charset="0"/>
              </a:rPr>
              <a:t> </a:t>
            </a:r>
            <a:r>
              <a:rPr lang="en-US" altLang="ko-KR" sz="6600" dirty="0">
                <a:solidFill>
                  <a:prstClr val="white"/>
                </a:solidFill>
                <a:latin typeface="Arial" panose="020B0604020202020204" pitchFamily="34" charset="0"/>
                <a:ea typeface="Sandoll 격동고딕" pitchFamily="34" charset="-127"/>
                <a:cs typeface="Arial" panose="020B0604020202020204" pitchFamily="34" charset="0"/>
              </a:rPr>
              <a:t>&amp;</a:t>
            </a:r>
            <a:r>
              <a:rPr lang="ko-KR" altLang="en-US" sz="6600" dirty="0">
                <a:solidFill>
                  <a:prstClr val="white"/>
                </a:solidFill>
                <a:latin typeface="Arial" panose="020B0604020202020204" pitchFamily="34" charset="0"/>
                <a:ea typeface="Sandoll 격동고딕" pitchFamily="34" charset="-127"/>
                <a:cs typeface="Arial" panose="020B0604020202020204" pitchFamily="34" charset="0"/>
              </a:rPr>
              <a:t> </a:t>
            </a:r>
            <a:r>
              <a:rPr lang="en-US" altLang="ko-KR" sz="6600" dirty="0">
                <a:solidFill>
                  <a:prstClr val="white"/>
                </a:solidFill>
                <a:latin typeface="Arial" panose="020B0604020202020204" pitchFamily="34" charset="0"/>
                <a:ea typeface="Sandoll 격동고딕" pitchFamily="34" charset="-127"/>
                <a:cs typeface="Arial" panose="020B0604020202020204" pitchFamily="34" charset="0"/>
              </a:rPr>
              <a:t>A</a:t>
            </a:r>
            <a:endParaRPr kumimoji="0" lang="ko-KR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Sandoll 격동고딕" pitchFamily="34" charset="-127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2B3C7B-9A0C-48BD-BEB3-2EF3B91E62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4036E2-742B-4AE3-A87D-7E7F0C9C3575}"/>
              </a:ext>
            </a:extLst>
          </p:cNvPr>
          <p:cNvSpPr txBox="1"/>
          <p:nvPr/>
        </p:nvSpPr>
        <p:spPr>
          <a:xfrm>
            <a:off x="695400" y="548681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05</a:t>
            </a: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시연 및 후기</a:t>
            </a:r>
          </a:p>
        </p:txBody>
      </p:sp>
    </p:spTree>
    <p:extLst>
      <p:ext uri="{BB962C8B-B14F-4D97-AF65-F5344CB8AC3E}">
        <p14:creationId xmlns:p14="http://schemas.microsoft.com/office/powerpoint/2010/main" val="2591083612"/>
      </p:ext>
    </p:extLst>
  </p:cSld>
  <p:clrMapOvr>
    <a:masterClrMapping/>
  </p:clrMapOvr>
  <p:transition>
    <p:pull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79376" y="2982214"/>
            <a:ext cx="11305256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151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23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75917A-7FB3-4493-ACC3-BF375BAAEA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609654"/>
            <a:ext cx="11665296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5591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9936" y="47909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  <a:cs typeface="+mn-cs"/>
              </a:rPr>
              <a:t>3-1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C1037A6-2475-4967-A4FA-CC17804BEBFB}"/>
              </a:ext>
            </a:extLst>
          </p:cNvPr>
          <p:cNvSpPr/>
          <p:nvPr/>
        </p:nvSpPr>
        <p:spPr>
          <a:xfrm>
            <a:off x="317688" y="188640"/>
            <a:ext cx="16738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ERD </a:t>
            </a:r>
            <a:r>
              <a:rPr lang="ko-KR" altLang="en-US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설계 </a:t>
            </a:r>
            <a:r>
              <a:rPr lang="en-US" altLang="ko-KR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(17</a:t>
            </a:r>
            <a:r>
              <a:rPr lang="ko-KR" altLang="en-US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개</a:t>
            </a:r>
            <a:r>
              <a:rPr lang="en-US" altLang="ko-KR" b="1" spc="-15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)</a:t>
            </a:r>
            <a:endParaRPr lang="ko-KR" altLang="en-US" b="1" spc="-150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366264C-0485-414E-BE5A-C37B5DC98B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" t="3086" r="1221"/>
          <a:stretch/>
        </p:blipFill>
        <p:spPr>
          <a:xfrm>
            <a:off x="263352" y="1010204"/>
            <a:ext cx="11665296" cy="55761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1C1A54-882C-409A-A632-8E5813CBCC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69585"/>
            <a:ext cx="852674" cy="47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19805"/>
      </p:ext>
    </p:extLst>
  </p:cSld>
  <p:clrMapOvr>
    <a:masterClrMapping/>
  </p:clrMapOvr>
  <p:transition>
    <p:pull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5452</TotalTime>
  <Words>12013</Words>
  <Application>Microsoft Office PowerPoint</Application>
  <PresentationFormat>와이드스크린</PresentationFormat>
  <Paragraphs>2740</Paragraphs>
  <Slides>84</Slides>
  <Notes>83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84</vt:i4>
      </vt:variant>
    </vt:vector>
  </HeadingPairs>
  <TitlesOfParts>
    <vt:vector size="95" baseType="lpstr">
      <vt:lpstr>D2Coding</vt:lpstr>
      <vt:lpstr>HY헤드라인M</vt:lpstr>
      <vt:lpstr>Sandoll 격동고딕</vt:lpstr>
      <vt:lpstr>나눔스퀘어라운드 Bold</vt:lpstr>
      <vt:lpstr>나눔스퀘어라운드 Light</vt:lpstr>
      <vt:lpstr>맑은 고딕</vt:lpstr>
      <vt:lpstr>맑은 고딕</vt:lpstr>
      <vt:lpstr>Arial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Windows 사용자</cp:lastModifiedBy>
  <cp:revision>1414</cp:revision>
  <dcterms:created xsi:type="dcterms:W3CDTF">2016-11-03T20:47:04Z</dcterms:created>
  <dcterms:modified xsi:type="dcterms:W3CDTF">2019-08-13T03:05:08Z</dcterms:modified>
</cp:coreProperties>
</file>